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4v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09" r:id="rId2"/>
    <p:sldMasterId id="2147483721" r:id="rId3"/>
    <p:sldMasterId id="2147483733" r:id="rId4"/>
    <p:sldMasterId id="2147483745" r:id="rId5"/>
    <p:sldMasterId id="2147483757" r:id="rId6"/>
  </p:sldMasterIdLst>
  <p:notesMasterIdLst>
    <p:notesMasterId r:id="rId42"/>
  </p:notesMasterIdLst>
  <p:handoutMasterIdLst>
    <p:handoutMasterId r:id="rId43"/>
  </p:handoutMasterIdLst>
  <p:sldIdLst>
    <p:sldId id="287" r:id="rId7"/>
    <p:sldId id="288" r:id="rId8"/>
    <p:sldId id="322" r:id="rId9"/>
    <p:sldId id="268" r:id="rId10"/>
    <p:sldId id="321" r:id="rId11"/>
    <p:sldId id="269" r:id="rId12"/>
    <p:sldId id="323" r:id="rId13"/>
    <p:sldId id="300" r:id="rId14"/>
    <p:sldId id="272" r:id="rId15"/>
    <p:sldId id="305" r:id="rId16"/>
    <p:sldId id="303" r:id="rId17"/>
    <p:sldId id="324" r:id="rId18"/>
    <p:sldId id="328" r:id="rId19"/>
    <p:sldId id="274" r:id="rId20"/>
    <p:sldId id="325" r:id="rId21"/>
    <p:sldId id="294" r:id="rId22"/>
    <p:sldId id="295" r:id="rId23"/>
    <p:sldId id="310" r:id="rId24"/>
    <p:sldId id="326" r:id="rId25"/>
    <p:sldId id="297" r:id="rId26"/>
    <p:sldId id="298" r:id="rId27"/>
    <p:sldId id="275" r:id="rId28"/>
    <p:sldId id="299" r:id="rId29"/>
    <p:sldId id="276" r:id="rId30"/>
    <p:sldId id="312" r:id="rId31"/>
    <p:sldId id="311" r:id="rId32"/>
    <p:sldId id="314" r:id="rId33"/>
    <p:sldId id="315" r:id="rId34"/>
    <p:sldId id="316" r:id="rId35"/>
    <p:sldId id="317" r:id="rId36"/>
    <p:sldId id="318" r:id="rId37"/>
    <p:sldId id="329" r:id="rId38"/>
    <p:sldId id="319" r:id="rId39"/>
    <p:sldId id="327" r:id="rId40"/>
    <p:sldId id="320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2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2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2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2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292929"/>
    <a:srgbClr val="000000"/>
    <a:srgbClr val="66C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1" autoAdjust="0"/>
    <p:restoredTop sz="94781" autoAdjust="0"/>
  </p:normalViewPr>
  <p:slideViewPr>
    <p:cSldViewPr>
      <p:cViewPr varScale="1">
        <p:scale>
          <a:sx n="86" d="100"/>
          <a:sy n="86" d="100"/>
        </p:scale>
        <p:origin x="-302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Weekly Course Structure</c:v>
                </c:pt>
              </c:strCache>
            </c:strRef>
          </c:tx>
          <c:spPr>
            <a:solidFill>
              <a:srgbClr val="0C4FBC"/>
            </a:solidFill>
            <a:ln w="19050"/>
          </c:spPr>
          <c:dPt>
            <c:idx val="0"/>
            <c:bubble3D val="0"/>
            <c:spPr>
              <a:solidFill>
                <a:srgbClr val="083682"/>
              </a:solidFill>
              <a:ln w="19050"/>
            </c:spPr>
          </c:dPt>
          <c:dPt>
            <c:idx val="1"/>
            <c:bubble3D val="0"/>
            <c:explosion val="15"/>
            <c:spPr>
              <a:solidFill>
                <a:srgbClr val="F1AF2B"/>
              </a:solidFill>
              <a:ln w="19050"/>
            </c:spPr>
          </c:dPt>
          <c:dPt>
            <c:idx val="2"/>
            <c:bubble3D val="0"/>
            <c:explosion val="3"/>
            <c:spPr>
              <a:solidFill>
                <a:srgbClr val="DFAB87"/>
              </a:solidFill>
              <a:ln w="19050"/>
            </c:spPr>
          </c:dPt>
          <c:dPt>
            <c:idx val="3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/>
            </c:spPr>
          </c:dPt>
          <c:dPt>
            <c:idx val="4"/>
            <c:bubble3D val="0"/>
            <c:spPr>
              <a:solidFill>
                <a:schemeClr val="accent1">
                  <a:lumMod val="75000"/>
                </a:schemeClr>
              </a:solidFill>
              <a:ln w="19050"/>
            </c:spPr>
          </c:dPt>
          <c:cat>
            <c:strRef>
              <c:f>Sheet1!$A$2:$A$3</c:f>
              <c:strCache>
                <c:ptCount val="2"/>
                <c:pt idx="0">
                  <c:v>In-class Workshop + Simulation</c:v>
                </c:pt>
                <c:pt idx="1">
                  <c:v>On-line Narrated PPTs + Quizzes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0.66</c:v>
                </c:pt>
                <c:pt idx="1">
                  <c:v>0.33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7.4666174540682445E-2"/>
          <c:y val="0.69403469488188996"/>
          <c:w val="0.88399606299212619"/>
          <c:h val="0.2382084153543308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0.5375</cdr:x>
      <cdr:y>0.15</cdr:y>
    </cdr:from>
    <cdr:to>
      <cdr:x>0.6875</cdr:x>
      <cdr:y>0.375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76600" y="6096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0.5375</cdr:x>
      <cdr:y>0.1875</cdr:y>
    </cdr:from>
    <cdr:to>
      <cdr:x>0.6875</cdr:x>
      <cdr:y>0.4125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76600" y="762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2000" dirty="0" smtClean="0">
              <a:solidFill>
                <a:schemeClr val="bg1"/>
              </a:solidFill>
              <a:latin typeface="Arial Black" pitchFamily="34" charset="0"/>
            </a:rPr>
            <a:t>In-class</a:t>
          </a:r>
          <a:endParaRPr lang="en-US" sz="2000" dirty="0">
            <a:solidFill>
              <a:schemeClr val="bg1"/>
            </a:solidFill>
            <a:latin typeface="Arial Black" pitchFamily="34" charset="0"/>
          </a:endParaRPr>
        </a:p>
      </cdr:txBody>
    </cdr:sp>
  </cdr:relSizeAnchor>
  <cdr:relSizeAnchor xmlns:cdr="http://schemas.openxmlformats.org/drawingml/2006/chartDrawing">
    <cdr:from>
      <cdr:x>0.375</cdr:x>
      <cdr:y>0</cdr:y>
    </cdr:from>
    <cdr:to>
      <cdr:x>0.525</cdr:x>
      <cdr:y>0.225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286000" y="-1524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0.175</cdr:x>
      <cdr:y>0.16875</cdr:y>
    </cdr:from>
    <cdr:to>
      <cdr:x>0.325</cdr:x>
      <cdr:y>0.39375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066800" y="6858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900" dirty="0" smtClean="0">
              <a:latin typeface="Arial Black" pitchFamily="34" charset="0"/>
            </a:rPr>
            <a:t>On-line</a:t>
          </a:r>
          <a:endParaRPr lang="en-US" sz="1900" dirty="0">
            <a:latin typeface="Arial Black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BCFA156-6DC0-4C2D-B44C-9455C964F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2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5A18B-0083-4D55-9B66-330E31BA9B1A}" type="datetimeFigureOut">
              <a:rPr lang="en-US" smtClean="0"/>
              <a:t>6/19/2012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01BA0-95BA-406A-B609-E274BC178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94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29ECB30-EB0C-4BE9-AB59-D9A35A9C5FCC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2326C3-5961-4EFF-9872-E701EA193E67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6000" y="3733800"/>
            <a:ext cx="55626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algn="r" eaLnBrk="0" hangingPunct="0">
              <a:defRPr/>
            </a:pPr>
            <a:endParaRPr lang="en-US"/>
          </a:p>
        </p:txBody>
      </p:sp>
      <p:sp>
        <p:nvSpPr>
          <p:cNvPr id="5122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9AF90-C38E-43E4-8941-61A191293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E7BAB-B07B-447A-A85D-C0020C355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7513" y="228600"/>
            <a:ext cx="2154237" cy="5565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313488" cy="5565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2231F-A393-4D42-B8C3-E777BC5D4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6000" y="3733800"/>
            <a:ext cx="55626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9AF90-C38E-43E4-8941-61A1912931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6938" y="6172200"/>
            <a:ext cx="62706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1100">
                <a:latin typeface="Candara" pitchFamily="34" charset="0"/>
              </a:defRPr>
            </a:lvl1pPr>
          </a:lstStyle>
          <a:p>
            <a:pPr>
              <a:defRPr/>
            </a:pPr>
            <a:fld id="{ADF01A83-D57E-49AA-A9FC-0EA337DB8B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724-C32A-4B09-BEDA-DADB15DFD0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FB848-EA68-41B7-850C-3454AD48A6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6D598-00BA-45FB-A7D0-6F0CCFCC6E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5223C-7B64-4F9F-9AE4-1514237E90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B85A5-284E-4DB4-8BCF-975DB92BCB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1CD2A-9E93-41C1-8BAC-F17C007B9A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01A83-D57E-49AA-A9FC-0EA337DB8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ECC1D-7172-40D8-9EE6-3E5A6063B5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E7BAB-B07B-447A-A85D-C0020C3556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2231F-A393-4D42-B8C3-E777BC5D46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6000" y="3733800"/>
            <a:ext cx="55626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22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D9A4E-DADE-4839-8CD1-BD3CF549E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41AA0-2152-4064-AA59-82FDE294F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D429E-02E7-4099-9877-6114AC58E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209800"/>
            <a:ext cx="4194175" cy="4117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2209800"/>
            <a:ext cx="4194175" cy="4117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C9A99-56E8-4C2A-B513-D3D8DFF0B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75A28-696C-4F6E-B1EB-8413093FA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486A4-3C73-451F-9AC4-0252BE43B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70A12-CE09-4F13-BC60-979B33EB3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4B724-C32A-4B09-BEDA-DADB15DFD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B9C62-4940-422F-BC81-113009FB1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EE508-4699-438B-9F88-5BFB3E762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99AA7-2CC6-41A2-B3FF-99CFB9250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0363" y="228600"/>
            <a:ext cx="2135187" cy="6099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6338" cy="6099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85D07-B68E-4D2D-AB3D-5539EDB04B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6000" y="3733800"/>
            <a:ext cx="55626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22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7AAD6-82C4-4B1B-84A2-C80771B42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CA6B9-22D6-4FD7-882A-108529C73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A4FAF-C2B0-4BCB-9BD4-D88C6C342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828800"/>
            <a:ext cx="4194175" cy="4117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7575" y="1828800"/>
            <a:ext cx="4194175" cy="4117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05B0B-4A24-4599-83BA-296CA258A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C342-A8C2-4D42-8073-30EE3ADE4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A3C0F-9EC9-4245-AEFB-C8348D74F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76400"/>
            <a:ext cx="4194175" cy="4117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7575" y="1676400"/>
            <a:ext cx="4194175" cy="4117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FB848-EA68-41B7-850C-3454AD48A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5755A-9417-429B-ACB0-236162F4C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EEF34-5FF3-41EA-809F-EA98F6C86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E721F-1B5B-4A32-960A-DE2FB4E0A2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C77AE-F871-4C5C-BD5A-10F828D39C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7513" y="304800"/>
            <a:ext cx="2154237" cy="5641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310313" cy="5641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967EB-1F71-4403-A454-9C86C43B04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BEEA5-ED8A-4B1B-BA47-85352CEB39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BA368-5FD3-429E-BABC-393CAB60F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9B13E-26D6-4BDA-950E-49F9B2121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7CF05-E721-4D20-9F80-267EF43EF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13F20-5429-44BD-8649-4B96A042E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6D598-00BA-45FB-A7D0-6F0CCFCC6E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D1E3A-EED2-47CB-96C8-FFE773EEB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17CA0-0A7E-47F7-A920-DEB93CD17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C69D6-3EAC-4C16-9086-051632A2E2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BE9AF-1615-41F4-9CCE-044595C63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9B84-89A4-463C-BBD6-436E4EB18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442C6-3491-4501-8B91-EEF571BCE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2007 Norman M. Garland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AE19C-5FC5-413C-B739-52AB560C6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F101C-78D8-4249-8EF5-5CE49BCB5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43C1C-948B-4EC4-BA84-E3F7CB65C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D340C-3CA3-42FD-939D-5D44BCABA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5223C-7B64-4F9F-9AE4-1514237E9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03679-68AD-4EC4-9C38-681173D1D8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3D139-75FB-4EF6-A80E-BB7C0CAF4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1B1A4-DCA2-4E8C-BFEE-2F67BA3F5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B7661-C75E-43EE-8C8D-20152584D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93F4A-8A8A-4AF0-A1C5-B580CF706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41E22-054C-4001-8D63-ED6591051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2A5FD-7311-44FB-BF2B-10BF2003C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B85A5-284E-4DB4-8BCF-975DB92BC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1CD2A-9E93-41C1-8BAC-F17C007B9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ECC1D-7172-40D8-9EE6-3E5A6063B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81000" y="1676400"/>
            <a:ext cx="854075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B0A5BB2-59D8-44C2-A179-1557811BA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1828800" y="1524000"/>
            <a:ext cx="55626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algn="r" eaLnBrk="0" hangingPunct="0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03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B0A5BB2-59D8-44C2-A179-1557811BAF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utoUpdateAnimBg="0"/>
      <p:bldP spid="1027" grpId="0" build="p" autoUpdateAnimBg="0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4800" y="2209800"/>
            <a:ext cx="854075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4B79B0F3-34FB-4DC3-B3AE-4E12A32BF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1828800" y="1828800"/>
            <a:ext cx="55626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03" grpId="0" animBg="1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4800" y="304800"/>
            <a:ext cx="8510588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81000" y="1828800"/>
            <a:ext cx="854075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60585EBB-2EA0-443C-AEAC-04B274EB2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1600200" y="1600200"/>
            <a:ext cx="55626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  <p:bldP spid="4099" grpId="0" build="p" autoUpdateAnimBg="0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04" grpId="0" animBg="1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F5080D4-9E08-406C-815C-BA52A245C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600200" y="1828800"/>
            <a:ext cx="55626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8FA38D7-77E0-4188-8D1F-3DD66FDCC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d.com/talks/salman_khan_let_s_use_video_to_reinvent_education.html" TargetMode="Externa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parrish\Desktop\Pictu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04800"/>
            <a:ext cx="3448050" cy="389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1143000" y="5562600"/>
            <a:ext cx="73914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>
            <a:off x="8382000" y="5410200"/>
            <a:ext cx="306388" cy="158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52400" y="762000"/>
            <a:ext cx="51816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3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CALIcon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2012: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l">
              <a:defRPr/>
            </a:pP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HOW TO TEACH A BLENDED (HYBRID) COURSE</a:t>
            </a: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/>
            </a:r>
            <a:b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/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endParaRPr lang="en-US" b="1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0100" y="5943600"/>
            <a:ext cx="435927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© 2012 Norman M. Garland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3000" y="4554378"/>
            <a:ext cx="731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By Professor Norman M.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Garland</a:t>
            </a:r>
          </a:p>
          <a:p>
            <a:pPr lvl="0">
              <a:defRPr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Southwestern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Law School</a:t>
            </a:r>
            <a:endParaRPr lang="en-US" dirty="0">
              <a:solidFill>
                <a:srgbClr val="323232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effectLst/>
              </a:rPr>
              <a:t>WHY CONCLUDED</a:t>
            </a:r>
            <a:endParaRPr lang="en-US" sz="2400" b="1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7373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447800"/>
            <a:ext cx="8229600" cy="48006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THE METHOD IS BASED ON THE NOTION OF “FLIPPING THE CLASSROOM</a:t>
            </a:r>
            <a:r>
              <a:rPr lang="en-US" sz="2400" b="1" dirty="0" smtClean="0">
                <a:solidFill>
                  <a:schemeClr val="tx2"/>
                </a:solidFill>
              </a:rPr>
              <a:t>”</a:t>
            </a:r>
          </a:p>
          <a:p>
            <a:pPr lvl="1"/>
            <a:r>
              <a:rPr lang="en-US" sz="2000" b="1" dirty="0" smtClean="0">
                <a:solidFill>
                  <a:schemeClr val="tx2"/>
                </a:solidFill>
              </a:rPr>
              <a:t>THERE ARE MANY BENEFITS FROM FLIPPING THE CLASSROOM</a:t>
            </a:r>
          </a:p>
          <a:p>
            <a:pPr lvl="2"/>
            <a:r>
              <a:rPr lang="en-US" sz="1600" b="1" dirty="0" smtClean="0">
                <a:solidFill>
                  <a:schemeClr val="tx2"/>
                </a:solidFill>
              </a:rPr>
              <a:t>STUDENTS ARE ACTIVE DURING IN-CLASS TIME, NOT PASSIVELY “RECEIVING”</a:t>
            </a:r>
          </a:p>
          <a:p>
            <a:pPr lvl="2"/>
            <a:r>
              <a:rPr lang="en-US" sz="1600" b="1" dirty="0" smtClean="0">
                <a:solidFill>
                  <a:schemeClr val="tx2"/>
                </a:solidFill>
              </a:rPr>
              <a:t>STUDENTS INTERACT WITH EACH OTHER MUCH MORE ACTIVELY</a:t>
            </a:r>
          </a:p>
          <a:p>
            <a:pPr lvl="2"/>
            <a:r>
              <a:rPr lang="en-US" sz="1600" b="1" dirty="0" smtClean="0">
                <a:solidFill>
                  <a:schemeClr val="tx2"/>
                </a:solidFill>
              </a:rPr>
              <a:t>STUDENTS HELP EACH OTHER—A LOT OF MENTORING GOES ON</a:t>
            </a:r>
          </a:p>
          <a:p>
            <a:pPr lvl="2"/>
            <a:r>
              <a:rPr lang="en-US" sz="1600" b="1" dirty="0" smtClean="0">
                <a:solidFill>
                  <a:schemeClr val="tx2"/>
                </a:solidFill>
              </a:rPr>
              <a:t>THE TEACHER CAN MONTIOR AND GUIDE GROUP PROGRESS</a:t>
            </a:r>
          </a:p>
          <a:p>
            <a:pPr lvl="2"/>
            <a:r>
              <a:rPr lang="en-US" sz="1600" b="1" dirty="0" smtClean="0">
                <a:solidFill>
                  <a:schemeClr val="tx2"/>
                </a:solidFill>
              </a:rPr>
              <a:t>THE OVERALL EFFECT IS TO HUMANIZE THE CLASSROOM</a:t>
            </a:r>
            <a:endParaRPr lang="en-US" sz="1600" b="1" dirty="0">
              <a:solidFill>
                <a:schemeClr val="tx2"/>
              </a:solidFill>
            </a:endParaRPr>
          </a:p>
          <a:p>
            <a:pPr lvl="1"/>
            <a:r>
              <a:rPr lang="en-US" sz="2000" b="1" dirty="0">
                <a:solidFill>
                  <a:schemeClr val="tx2"/>
                </a:solidFill>
              </a:rPr>
              <a:t>SEE SALMAN KAHN’S TED LECTURE AT </a:t>
            </a:r>
            <a:r>
              <a:rPr lang="en-US" sz="2000" dirty="0">
                <a:hlinkClick r:id="rId2"/>
              </a:rPr>
              <a:t>http://www.ted.com/talks/salman_khan_let_s_use_video_to_reinvent_education.html</a:t>
            </a:r>
            <a:r>
              <a:rPr lang="en-US" sz="2000" dirty="0"/>
              <a:t> </a:t>
            </a:r>
          </a:p>
          <a:p>
            <a:pPr lvl="1"/>
            <a:r>
              <a:rPr lang="en-US" sz="2000" b="1" dirty="0">
                <a:solidFill>
                  <a:schemeClr val="tx2"/>
                </a:solidFill>
              </a:rPr>
              <a:t>THE NEXT </a:t>
            </a:r>
            <a:r>
              <a:rPr lang="en-US" sz="2000" b="1" dirty="0" smtClean="0">
                <a:solidFill>
                  <a:schemeClr val="tx2"/>
                </a:solidFill>
              </a:rPr>
              <a:t>SLIDE HAS AN EXCERPT </a:t>
            </a:r>
            <a:r>
              <a:rPr lang="en-US" sz="2000" b="1" dirty="0">
                <a:solidFill>
                  <a:schemeClr val="tx2"/>
                </a:solidFill>
              </a:rPr>
              <a:t>FROM THAT VIDEO</a:t>
            </a:r>
            <a:endParaRPr lang="en-US" sz="2000" b="1" dirty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1404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 autoUpdateAnimBg="0"/>
      <p:bldP spid="73731" grpId="0" build="p" bldLvl="5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r>
              <a:rPr lang="en-US" b="1" dirty="0" smtClean="0"/>
              <a:t>FLIPPING THE </a:t>
            </a:r>
            <a:r>
              <a:rPr lang="en-US" b="1" dirty="0" smtClean="0"/>
              <a:t>CLASSROOM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7276"/>
            <a:ext cx="8229600" cy="5512124"/>
          </a:xfrm>
        </p:spPr>
        <p:txBody>
          <a:bodyPr/>
          <a:lstStyle/>
          <a:p>
            <a:pPr lvl="1"/>
            <a:endParaRPr lang="en-US" sz="2000" b="1" dirty="0" smtClean="0">
              <a:solidFill>
                <a:schemeClr val="tx2"/>
              </a:solidFill>
            </a:endParaRPr>
          </a:p>
          <a:p>
            <a:pPr lvl="1"/>
            <a:endParaRPr lang="en-US" sz="2000" b="1" dirty="0">
              <a:solidFill>
                <a:schemeClr val="tx2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Kahn Excerpt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066800"/>
            <a:ext cx="7213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3" y="2209800"/>
            <a:ext cx="7834313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04799" y="3886200"/>
            <a:ext cx="7529513" cy="8509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2800" dirty="0">
                <a:latin typeface="Candara" pitchFamily="34" charset="0"/>
              </a:rPr>
              <a:t>3</a:t>
            </a:r>
            <a:r>
              <a:rPr lang="en-US" sz="2800" dirty="0" smtClean="0">
                <a:latin typeface="Candara" pitchFamily="34" charset="0"/>
              </a:rPr>
              <a:t>. </a:t>
            </a:r>
            <a:r>
              <a:rPr lang="en-US" sz="2800" dirty="0" smtClean="0">
                <a:solidFill>
                  <a:prstClr val="black"/>
                </a:solidFill>
              </a:rPr>
              <a:t>BASIC STRUCTURE</a:t>
            </a:r>
            <a:endParaRPr lang="en-US" sz="2800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92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74050" cy="460375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83682"/>
                </a:solidFill>
                <a:latin typeface="Arial Black" pitchFamily="34" charset="0"/>
              </a:rPr>
              <a:t>WEEKLY COURSE STRUCTURE</a:t>
            </a:r>
            <a:endParaRPr lang="en-US" sz="3200" b="1" dirty="0">
              <a:solidFill>
                <a:srgbClr val="083682"/>
              </a:solidFill>
              <a:latin typeface="Arial Black" pitchFamily="34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361000619"/>
              </p:ext>
            </p:extLst>
          </p:nvPr>
        </p:nvGraphicFramePr>
        <p:xfrm>
          <a:off x="1371600" y="990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571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dirty="0" smtClean="0">
                <a:effectLst/>
              </a:rPr>
              <a:t>COURSE DURATION</a:t>
            </a:r>
          </a:p>
        </p:txBody>
      </p:sp>
      <p:sp>
        <p:nvSpPr>
          <p:cNvPr id="7577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81000" y="1295400"/>
            <a:ext cx="8540750" cy="3124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TRADITIONAL EVIDENCE CLASS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rgbClr val="000000"/>
                </a:solidFill>
              </a:rPr>
              <a:t>4 CREDITS, 14 WEEKS, 3 @ 1 HOUR 20 MINUTE CLASS SESSIONS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BLENDED CLASS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rgbClr val="000000"/>
                </a:solidFill>
              </a:rPr>
              <a:t>4 CREDITS, 10 WEEKS, 2 IN-CLASS SESSIONS @ 2 HOURS + ON-LINE CLASS THAT = THIRD CLASS SESSION (USALLY MORE THAN 2 HOURS)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rgbClr val="000000"/>
                </a:solidFill>
              </a:rPr>
              <a:t>OVERALL CREDIT HOURS COVERED IN 10 WEEKS EXCEEDS THE REQUIRED HOURS FOR A 4 UNIT CLASS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WHY THIS STRUCTURE/DURATION?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rgbClr val="000000"/>
                </a:solidFill>
              </a:rPr>
              <a:t>THE PURSUIT OF ADVENTURE TRAVEL CAN BE THE MOTHER OF NECESSITY TOO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utoUpdateAnimBg="0"/>
      <p:bldP spid="75779" grpId="0" build="p" bldLvl="5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3" y="2209800"/>
            <a:ext cx="7834313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04799" y="3886200"/>
            <a:ext cx="7529513" cy="8509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2800" dirty="0">
                <a:latin typeface="Candara" pitchFamily="34" charset="0"/>
              </a:rPr>
              <a:t>4</a:t>
            </a:r>
            <a:r>
              <a:rPr lang="en-US" sz="2800" dirty="0" smtClean="0">
                <a:latin typeface="Candara" pitchFamily="34" charset="0"/>
              </a:rPr>
              <a:t>. </a:t>
            </a:r>
            <a:r>
              <a:rPr lang="en-US" sz="2800" dirty="0" smtClean="0">
                <a:solidFill>
                  <a:prstClr val="black"/>
                </a:solidFill>
              </a:rPr>
              <a:t>NARRATED POWERPOINTS</a:t>
            </a:r>
            <a:endParaRPr lang="en-US" sz="2800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92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 sz="2400" b="1" dirty="0" smtClean="0">
                <a:effectLst/>
              </a:rPr>
              <a:t>CONVERSION OF EXISTING PPTs</a:t>
            </a:r>
          </a:p>
        </p:txBody>
      </p:sp>
      <p:sp>
        <p:nvSpPr>
          <p:cNvPr id="7577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81000" y="1219200"/>
            <a:ext cx="8540750" cy="4800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chemeClr val="tx2"/>
                </a:solidFill>
              </a:rPr>
              <a:t>GRAPHICAL </a:t>
            </a:r>
            <a:r>
              <a:rPr lang="en-US" sz="2000" b="1" dirty="0" smtClean="0">
                <a:solidFill>
                  <a:schemeClr val="tx2"/>
                </a:solidFill>
              </a:rPr>
              <a:t>PRESENTATIONS </a:t>
            </a:r>
            <a:r>
              <a:rPr lang="en-US" sz="2000" b="1" dirty="0" smtClean="0">
                <a:solidFill>
                  <a:schemeClr val="tx2"/>
                </a:solidFill>
              </a:rPr>
              <a:t>R US</a:t>
            </a:r>
          </a:p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chemeClr val="tx2"/>
                </a:solidFill>
              </a:rPr>
              <a:t>MY POWERPOINT BANK </a:t>
            </a:r>
          </a:p>
          <a:p>
            <a:pPr lvl="1">
              <a:lnSpc>
                <a:spcPct val="9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CONVERTED TO NARRATED POWERPOINTS</a:t>
            </a:r>
          </a:p>
          <a:p>
            <a:pPr lvl="1">
              <a:lnSpc>
                <a:spcPct val="9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USING CAMTASIA</a:t>
            </a:r>
          </a:p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chemeClr val="tx2"/>
                </a:solidFill>
              </a:rPr>
              <a:t>GOAL TO TALK LIKE I WOULD IN CLASS</a:t>
            </a:r>
          </a:p>
          <a:p>
            <a:pPr lvl="1">
              <a:lnSpc>
                <a:spcPct val="9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BUT WITHOUT STUDENT INTERACTION</a:t>
            </a:r>
          </a:p>
          <a:p>
            <a:pPr lvl="1">
              <a:lnSpc>
                <a:spcPct val="9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SO I INCLUDED MUCH MORE DETAILED NARRATIVE OF CASES AND MATERIALS</a:t>
            </a:r>
          </a:p>
          <a:p>
            <a:pPr lvl="2">
              <a:lnSpc>
                <a:spcPct val="90000"/>
              </a:lnSpc>
            </a:pPr>
            <a:r>
              <a:rPr lang="en-US" sz="1400" b="1" dirty="0" smtClean="0">
                <a:solidFill>
                  <a:schemeClr val="tx2"/>
                </a:solidFill>
              </a:rPr>
              <a:t>I ASKED QUESTIONS AND GAVE ANSWERS TOO</a:t>
            </a:r>
          </a:p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chemeClr val="tx2"/>
                </a:solidFill>
              </a:rPr>
              <a:t>EFFECT OF PRODUCING THE POWERPOINTS</a:t>
            </a:r>
          </a:p>
          <a:p>
            <a:pPr lvl="1">
              <a:lnSpc>
                <a:spcPct val="9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REFRESHING MY MATERIALS</a:t>
            </a:r>
          </a:p>
          <a:p>
            <a:pPr lvl="1">
              <a:lnSpc>
                <a:spcPct val="9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RETHINKING THE COURSE AS A WHOLE</a:t>
            </a:r>
          </a:p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chemeClr val="tx2"/>
                </a:solidFill>
              </a:rPr>
              <a:t>TIPS</a:t>
            </a:r>
          </a:p>
          <a:p>
            <a:pPr lvl="1">
              <a:lnSpc>
                <a:spcPct val="9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HOW TO PAUSE AND COVER MISTAKES USING CAMTASIA</a:t>
            </a:r>
          </a:p>
          <a:p>
            <a:pPr lvl="1">
              <a:lnSpc>
                <a:spcPct val="9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NOT TO USE PAGE NUMBER REFERENCES IN THE BODY OF A SLIDE</a:t>
            </a:r>
          </a:p>
          <a:p>
            <a:pPr lvl="2">
              <a:lnSpc>
                <a:spcPct val="90000"/>
              </a:lnSpc>
            </a:pPr>
            <a:r>
              <a:rPr lang="en-US" sz="1400" b="1" dirty="0" smtClean="0">
                <a:solidFill>
                  <a:schemeClr val="tx2"/>
                </a:solidFill>
              </a:rPr>
              <a:t>THAT MAKES THE PPT USABLE OVER TIME WHEN CASEBOOK EDITIONS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5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5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5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5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5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5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57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57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57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57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57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57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57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57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57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57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utoUpdateAnimBg="0"/>
      <p:bldP spid="75779" grpId="0" build="p" bldLvl="5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effectLst/>
              </a:rPr>
              <a:t>A BIT MORE ON NARRATED POWERPOINTS</a:t>
            </a:r>
          </a:p>
        </p:txBody>
      </p:sp>
      <p:sp>
        <p:nvSpPr>
          <p:cNvPr id="7577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81000" y="1752600"/>
            <a:ext cx="8540750" cy="4191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tx2"/>
                </a:solidFill>
                <a:effectLst/>
              </a:rPr>
              <a:t>STUDENT RESPONSE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chemeClr val="tx2"/>
                </a:solidFill>
              </a:rPr>
              <a:t>OVERWHELMINGLY POSITIVE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chemeClr val="tx2"/>
                </a:solidFill>
                <a:effectLst/>
              </a:rPr>
              <a:t>STUDENT EVALUATION COMMENTS</a:t>
            </a:r>
          </a:p>
          <a:p>
            <a:pPr lvl="2">
              <a:lnSpc>
                <a:spcPct val="9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ALL BUT ONE (OUT OF 16) LOVED THE POWERPOINTS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tx2"/>
                </a:solidFill>
                <a:effectLst/>
              </a:rPr>
              <a:t>PREPARE THE ENTIRE POWERPOINT COURSE COVERAGE IN ADVANCE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chemeClr val="tx2"/>
                </a:solidFill>
              </a:rPr>
              <a:t>HAVE THEM ON THE SHELF BEFORE THE CLASS BEGINS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chemeClr val="tx2"/>
                </a:solidFill>
                <a:effectLst/>
              </a:rPr>
              <a:t>THIS FREED UP MY TIME SO I COULD DEVOTE MY EFFORTS TO STUDENTS AND TEACHING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chemeClr val="tx2"/>
                </a:solidFill>
              </a:rPr>
              <a:t>MAKE ALL THE MATERIALS AVAILABLE TO THE STUDENTS FROM THE </a:t>
            </a:r>
            <a:r>
              <a:rPr lang="en-US" sz="2000" b="1" dirty="0" smtClean="0">
                <a:solidFill>
                  <a:schemeClr val="tx2"/>
                </a:solidFill>
              </a:rPr>
              <a:t>BEGINNING</a:t>
            </a:r>
            <a:endParaRPr lang="en-US" sz="2000" b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5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5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utoUpdateAnimBg="0"/>
      <p:bldP spid="75779" grpId="0" build="p" bldLvl="5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effectLst/>
              </a:rPr>
              <a:t>A SAMPLE OF A NARRATED POWERPOINT</a:t>
            </a:r>
          </a:p>
        </p:txBody>
      </p:sp>
      <p:pic>
        <p:nvPicPr>
          <p:cNvPr id="8" name="Intro to Relevance 2 ppt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219200"/>
            <a:ext cx="6824965" cy="5029200"/>
          </a:xfrm>
        </p:spPr>
      </p:pic>
    </p:spTree>
    <p:extLst>
      <p:ext uri="{BB962C8B-B14F-4D97-AF65-F5344CB8AC3E}">
        <p14:creationId xmlns:p14="http://schemas.microsoft.com/office/powerpoint/2010/main" val="56684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5778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3" y="2209800"/>
            <a:ext cx="7834313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04799" y="3886200"/>
            <a:ext cx="7529513" cy="8509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2800" dirty="0">
                <a:latin typeface="Candara" pitchFamily="34" charset="0"/>
              </a:rPr>
              <a:t>5</a:t>
            </a:r>
            <a:r>
              <a:rPr lang="en-US" sz="2800" dirty="0" smtClean="0">
                <a:latin typeface="Candara" pitchFamily="34" charset="0"/>
              </a:rPr>
              <a:t>. </a:t>
            </a:r>
            <a:r>
              <a:rPr lang="en-US" sz="2800" dirty="0" smtClean="0">
                <a:solidFill>
                  <a:prstClr val="black"/>
                </a:solidFill>
              </a:rPr>
              <a:t>QUIZZES</a:t>
            </a:r>
            <a:endParaRPr lang="en-US" sz="2800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92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3400" y="381000"/>
            <a:ext cx="1665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  <a:latin typeface="Candara" pitchFamily="34" charset="0"/>
              </a:rPr>
              <a:t>Overview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33400" y="914400"/>
            <a:ext cx="1828800" cy="0"/>
          </a:xfrm>
          <a:prstGeom prst="line">
            <a:avLst/>
          </a:prstGeom>
          <a:ln w="2222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1143000"/>
            <a:ext cx="807720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1963" indent="-461963" algn="l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What is a Blended course?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algn="l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Why a Blended course?</a:t>
            </a:r>
          </a:p>
          <a:p>
            <a:pPr marL="461963" indent="-461963" algn="l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Basic Structure</a:t>
            </a:r>
          </a:p>
          <a:p>
            <a:pPr marL="461963" indent="-461963" algn="l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Narrated PowerPoints</a:t>
            </a:r>
          </a:p>
          <a:p>
            <a:pPr marL="461963" indent="-461963" algn="l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Quizzes</a:t>
            </a:r>
          </a:p>
          <a:p>
            <a:pPr marL="461963" indent="-461963" algn="l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Labs/Simulations</a:t>
            </a:r>
          </a:p>
          <a:p>
            <a:pPr marL="461963" indent="-461963" algn="l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Course Page</a:t>
            </a:r>
          </a:p>
          <a:p>
            <a:pPr marL="461963" indent="-461963" algn="l">
              <a:lnSpc>
                <a:spcPts val="2400"/>
              </a:lnSpc>
              <a:spcAft>
                <a:spcPts val="2400"/>
              </a:spcAft>
              <a:buFont typeface="Calibri" pitchFamily="34" charset="0"/>
              <a:buAutoNum type="arabicPeriod"/>
              <a:defRPr/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en-US" sz="2800" b="1" dirty="0" smtClean="0"/>
              <a:t>QUIZ STRUCTURE</a:t>
            </a:r>
            <a:endParaRPr lang="en-US" sz="2800" b="1" dirty="0" smtClean="0">
              <a:effectLst/>
            </a:endParaRPr>
          </a:p>
        </p:txBody>
      </p:sp>
      <p:sp>
        <p:nvSpPr>
          <p:cNvPr id="7577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81000" y="1295400"/>
            <a:ext cx="8540750" cy="4419600"/>
          </a:xfrm>
        </p:spPr>
        <p:txBody>
          <a:bodyPr>
            <a:normAutofit fontScale="92500" lnSpcReduction="20000"/>
          </a:bodyPr>
          <a:lstStyle/>
          <a:p>
            <a:r>
              <a:rPr lang="en-US" sz="2700" b="1" cap="all" dirty="0" smtClean="0"/>
              <a:t>THE WALTZ, PARK, &amp; FRIEDMAN CASEBOOK HAS “HYPOTHETICAL” PROBLEMS AT THE END OF MOST CHAPTERS AND SUB-CHAPTERS</a:t>
            </a:r>
          </a:p>
          <a:p>
            <a:pPr lvl="1"/>
            <a:r>
              <a:rPr lang="en-US" sz="2300" b="1" cap="all" dirty="0" smtClean="0"/>
              <a:t>I CONVERTED MANY OF THEM INTO MULTIPLE CHOICE AND TRUE FALSE QUESTIONS IN QUIZ FORMAT</a:t>
            </a:r>
          </a:p>
          <a:p>
            <a:pPr lvl="1"/>
            <a:r>
              <a:rPr lang="en-US" sz="2300" b="1" cap="all" dirty="0" smtClean="0"/>
              <a:t>THE QUIZZES WERE ASSIGNED TO BE TAKEN ON-LINE AT THE CONCLUSION OF THE READING ASSIGNMENT FOR THE MATERIAL COVERED</a:t>
            </a:r>
          </a:p>
          <a:p>
            <a:pPr lvl="1"/>
            <a:r>
              <a:rPr lang="en-US" sz="2300" b="1" cap="all" dirty="0" smtClean="0"/>
              <a:t>STUDENTS LOG INTO THE COURSE PAGE AND TRIGGER THE PERTINENT QUIZ, THEN THE QUIZ TIMER BEGINS</a:t>
            </a:r>
          </a:p>
          <a:p>
            <a:pPr lvl="1"/>
            <a:r>
              <a:rPr lang="en-US" sz="2300" b="1" cap="all" dirty="0" smtClean="0"/>
              <a:t>AFTER CONCLUDING THE QUIZ, THE EFFORT IS GRADED AND FEEDBACK IS AVAILABLE</a:t>
            </a:r>
          </a:p>
          <a:p>
            <a:pPr lvl="2"/>
            <a:r>
              <a:rPr lang="en-US" sz="1900" b="1" cap="all" dirty="0" smtClean="0"/>
              <a:t>GIVING THE CORRECT ANSWERS WITH EXPLANATION</a:t>
            </a:r>
          </a:p>
          <a:p>
            <a:pPr lvl="2"/>
            <a:r>
              <a:rPr lang="en-US" sz="1900" b="1" cap="all" dirty="0" smtClean="0"/>
              <a:t>THE GRADED QUIZZES COMBINED COUNTED 10 % OF THE FINAL GRADE FOR THE COURSE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utoUpdateAnimBg="0"/>
      <p:bldP spid="75779" grpId="0" build="p" bldLvl="5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/>
          <a:lstStyle/>
          <a:p>
            <a:r>
              <a:rPr lang="en-US" sz="2800" b="1" dirty="0" smtClean="0"/>
              <a:t>MORE ON QUIZ STRUCTURE</a:t>
            </a:r>
            <a:endParaRPr lang="en-US" sz="2800" b="1" dirty="0" smtClean="0">
              <a:effectLst/>
            </a:endParaRPr>
          </a:p>
        </p:txBody>
      </p:sp>
      <p:sp>
        <p:nvSpPr>
          <p:cNvPr id="7577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81000" y="1295400"/>
            <a:ext cx="8540750" cy="4191000"/>
          </a:xfrm>
        </p:spPr>
        <p:txBody>
          <a:bodyPr>
            <a:normAutofit/>
          </a:bodyPr>
          <a:lstStyle/>
          <a:p>
            <a:r>
              <a:rPr lang="en-US" sz="2000" b="1" cap="all" dirty="0" smtClean="0"/>
              <a:t>HERE IS A SCREEN SHOT OF THE COURSE PAGE INDICATING THE ACCESS TO THE FIRST QUIZ, MAKING THE RECORD QUIZ (INDIATED BY RED ARROW)</a:t>
            </a:r>
          </a:p>
          <a:p>
            <a:endParaRPr lang="en-US" sz="2000" b="1" cap="all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7772400" cy="44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utoUpdateAnimBg="0"/>
      <p:bldP spid="75779" grpId="0" build="p" bldLvl="5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28600"/>
            <a:ext cx="8229600" cy="7620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effectLst/>
              </a:rPr>
              <a:t>MORE ON QUIZZES</a:t>
            </a:r>
            <a:endParaRPr lang="en-US" sz="2400" b="1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7680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rgbClr val="000000"/>
                </a:solidFill>
                <a:effectLst/>
              </a:rPr>
              <a:t>SOME QUIZZES WERE DESIGNATED “READING” QUIZZES AND DID NOT COUNT TOWARD THE FINAL GRADE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ALSO IN SOME INSTANCES STUDENTS COULD DO PRACTICE QUESTIONS BEFORE TAKING THE QUIZ THAT COUNTED TOWARD THE FINAL GRADE</a:t>
            </a:r>
          </a:p>
          <a:p>
            <a:pPr lvl="1">
              <a:defRPr/>
            </a:pPr>
            <a:r>
              <a:rPr lang="en-US" sz="1600" b="1" dirty="0" smtClean="0">
                <a:solidFill>
                  <a:srgbClr val="000000"/>
                </a:solidFill>
                <a:effectLst/>
              </a:rPr>
              <a:t>THERE WERE TWO QUIZZES OF THIS SORT, BOTH RELATING TO HEARSAY</a:t>
            </a:r>
          </a:p>
          <a:p>
            <a:pPr lvl="1"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THE FIRST TESTED THE STUDENTS’ UNDERSTANDING OF THE DEFINITION OF HEARSAY</a:t>
            </a:r>
          </a:p>
          <a:p>
            <a:pPr lvl="1">
              <a:defRPr/>
            </a:pPr>
            <a:r>
              <a:rPr lang="en-US" sz="1600" b="1" dirty="0" smtClean="0">
                <a:solidFill>
                  <a:srgbClr val="000000"/>
                </a:solidFill>
                <a:effectLst/>
              </a:rPr>
              <a:t>THE QUESTIONS FOR THIS QUIZ COME FROM A CLASSIC SET FROM A HARVARD LAW EXAM FROM 1960-61 GIVEN BY PROF. </a:t>
            </a:r>
            <a:r>
              <a:rPr lang="en-US" sz="1600" b="1" dirty="0" err="1" smtClean="0">
                <a:solidFill>
                  <a:srgbClr val="000000"/>
                </a:solidFill>
                <a:effectLst/>
              </a:rPr>
              <a:t>McNAUGHTON</a:t>
            </a:r>
            <a:endParaRPr lang="en-US" sz="1600" b="1" dirty="0" smtClean="0">
              <a:solidFill>
                <a:srgbClr val="000000"/>
              </a:solidFill>
              <a:effectLst/>
            </a:endParaRPr>
          </a:p>
          <a:p>
            <a:pPr lvl="2"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THIS AND ANOTHER SET OF HARVARD LAW QUESTIONS ARE INCLUDED IN THE CASEBOOK AND HAVE BEEN WIDELY DISTRIBUTED BY EVIDENCE TEACHERS</a:t>
            </a:r>
          </a:p>
          <a:p>
            <a:pPr lvl="2">
              <a:defRPr/>
            </a:pPr>
            <a:r>
              <a:rPr lang="en-US" sz="1200" b="1" dirty="0" smtClean="0">
                <a:solidFill>
                  <a:srgbClr val="000000"/>
                </a:solidFill>
                <a:effectLst/>
              </a:rPr>
              <a:t>THESE QUESTIONS ARE ALSO INCLUDED IN MY CALI LESSON, 9 STEP ANALYTICAL GUIDE TO RELEVANCY AND HEARSAY</a:t>
            </a:r>
          </a:p>
          <a:p>
            <a:pPr lvl="1"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I CREATED A BANK OF ALL THE QUESTIONS (MORE THAN 70)</a:t>
            </a:r>
          </a:p>
          <a:p>
            <a:pPr lvl="2">
              <a:defRPr/>
            </a:pPr>
            <a:r>
              <a:rPr lang="en-US" sz="1200" b="1" dirty="0" smtClean="0">
                <a:solidFill>
                  <a:srgbClr val="000000"/>
                </a:solidFill>
                <a:effectLst/>
              </a:rPr>
              <a:t>WHEN STUDENTS TOOK THE PRACTICE VERSION, THEY WERE PRESENTED WITH TEN OF THE QUESTIONS FROM THE BANK AND THEY COULD PRACTICE AS MUCH AS THEY WANTED</a:t>
            </a:r>
          </a:p>
          <a:p>
            <a:pPr lvl="2"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WHEN READY TO TAKE THE QUIZ FOR “REAL,” THE STUDENT WAS PRESNTED WITH TEN QUESTIONS FROM THE BANK SELECTED RANDOMLY</a:t>
            </a:r>
          </a:p>
          <a:p>
            <a:pPr lvl="2">
              <a:defRPr/>
            </a:pPr>
            <a:r>
              <a:rPr lang="en-US" sz="1200" b="1" dirty="0" smtClean="0">
                <a:solidFill>
                  <a:srgbClr val="000000"/>
                </a:solidFill>
                <a:effectLst/>
              </a:rPr>
              <a:t>HENCE THE STUDENT MIGHT ENCOUNTER QUESTIONS NEVER SEEN BEFORE IN PRACTICE, OR MIGHT ENOUNTER QUESTIONS PREVIOUSLY SEEN</a:t>
            </a:r>
          </a:p>
          <a:p>
            <a:pPr lvl="2"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IT SEEMS THAT MOST STUDENTS TOOK THE PRACTICE QUIZZES ENOUGH TO ENSURE THAT THEY SAW ALL OF THE QUESTIONS</a:t>
            </a:r>
            <a:endParaRPr lang="en-US" sz="1200" b="1" dirty="0" smtClean="0">
              <a:solidFill>
                <a:srgbClr val="00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6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6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6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6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6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6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autoUpdateAnimBg="0"/>
      <p:bldP spid="76803" grpId="0" build="p" bldLvl="5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8229600" cy="762000"/>
          </a:xfrm>
        </p:spPr>
        <p:txBody>
          <a:bodyPr/>
          <a:lstStyle/>
          <a:p>
            <a:pPr eaLnBrk="1" hangingPunct="1"/>
            <a:r>
              <a:rPr lang="en-US" sz="3600" b="1" dirty="0" smtClean="0"/>
              <a:t>QUIZ STRUCTURE CONTINUED</a:t>
            </a:r>
            <a:endParaRPr lang="en-US" sz="2400" b="1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7680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/>
          </a:bodyPr>
          <a:lstStyle/>
          <a:p>
            <a:pPr lvl="1"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HERE IS A SCREEN SHOT OF THE HEARSAY RATIONALE PRACTICE QUIZ</a:t>
            </a:r>
          </a:p>
          <a:p>
            <a:pPr lvl="1">
              <a:defRPr/>
            </a:pPr>
            <a:endParaRPr lang="en-US" sz="1600" b="1" dirty="0" smtClean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600200"/>
            <a:ext cx="81343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autoUpdateAnimBg="0"/>
      <p:bldP spid="76803" grpId="0" build="p" bldLvl="5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457200" y="533400"/>
            <a:ext cx="8229600" cy="6858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MORE QUIZ STRUCTURE</a:t>
            </a:r>
            <a:endParaRPr lang="en-US" sz="3600" b="1" dirty="0" smtClean="0">
              <a:effectLst/>
            </a:endParaRPr>
          </a:p>
        </p:txBody>
      </p:sp>
      <p:sp>
        <p:nvSpPr>
          <p:cNvPr id="77827" name="Rectangle 1027"/>
          <p:cNvSpPr>
            <a:spLocks noGrp="1" noRot="1" noChangeArrowheads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solidFill>
                  <a:schemeClr val="tx2"/>
                </a:solidFill>
                <a:effectLst/>
              </a:rPr>
              <a:t>HERE IS THE SCREEN SHOT OF THE SECOND TRY AT THE PRACTICE QUIZ</a:t>
            </a:r>
          </a:p>
          <a:p>
            <a:pPr lvl="1"/>
            <a:r>
              <a:rPr lang="en-US" sz="2000" b="1" dirty="0" smtClean="0">
                <a:solidFill>
                  <a:schemeClr val="tx2"/>
                </a:solidFill>
              </a:rPr>
              <a:t>NOTE THAT THE QUESTION PRESENTED HAS CHANGED</a:t>
            </a:r>
          </a:p>
          <a:p>
            <a:pPr lvl="1"/>
            <a:endParaRPr lang="en-US" sz="2000" b="1" dirty="0" smtClean="0">
              <a:solidFill>
                <a:schemeClr val="tx2"/>
              </a:solidFill>
              <a:effectLst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8305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 autoUpdateAnimBg="0"/>
      <p:bldP spid="77827" grpId="0" build="p" bldLvl="5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28600"/>
            <a:ext cx="8229600" cy="7620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effectLst/>
              </a:rPr>
              <a:t>QUIZZES: FINAL POINTS</a:t>
            </a:r>
            <a:endParaRPr lang="en-US" sz="2400" b="1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7680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rgbClr val="000000"/>
                </a:solidFill>
                <a:effectLst/>
              </a:rPr>
              <a:t>STUDENT REACTION TO QUIZZES WAS VERY POSITIVE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THE COMMON COMMENT WAS THAT THE QUIZZES ENABLED THEM TO STAY ON TOP OF THE MATERIAL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rgbClr val="000000"/>
                </a:solidFill>
                <a:effectLst/>
              </a:rPr>
              <a:t>CERTAINLY, HAVING FEEDBACK DURING THE PROGRESS OF THE SEMESTER IS VALUABLE TO THE STUDENTS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HAVING EVEN A TEN PERCENT CONTRIBUTION TO THE FINAL GRADE GAVE STUDENTS A SENSE OF SATISFACTION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I THOUGHT THAT ASSIGNED, GRADED QUIZZING ELEVATED THE CLASSROOM WORK</a:t>
            </a:r>
            <a:endParaRPr lang="en-US" sz="2400" b="1" dirty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6954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autoUpdateAnimBg="0"/>
      <p:bldP spid="76803" grpId="0" build="p" bldLvl="5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406900"/>
            <a:ext cx="8686800" cy="8509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Candara" pitchFamily="34" charset="0"/>
              </a:rPr>
              <a:t>5</a:t>
            </a:r>
            <a:r>
              <a:rPr lang="en-US" sz="2800" dirty="0" smtClean="0">
                <a:latin typeface="Candara" pitchFamily="34" charset="0"/>
              </a:rPr>
              <a:t>. </a:t>
            </a:r>
            <a:r>
              <a:rPr lang="en-US" sz="2800" dirty="0" smtClean="0">
                <a:solidFill>
                  <a:prstClr val="black"/>
                </a:solidFill>
              </a:rPr>
              <a:t>LABS/SIMULATIONS</a:t>
            </a:r>
            <a:endParaRPr lang="en-US" sz="2800" dirty="0">
              <a:latin typeface="Candara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US" b="1" dirty="0" smtClean="0"/>
              <a:t>How to Teach A Blended Course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9468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28600"/>
            <a:ext cx="8229600" cy="7620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effectLst/>
              </a:rPr>
              <a:t>LABS/SIMULATIONS BASIC STRUCTURE</a:t>
            </a:r>
            <a:endParaRPr lang="en-US" sz="2400" b="1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7680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rgbClr val="000000"/>
                </a:solidFill>
                <a:effectLst/>
              </a:rPr>
              <a:t>I DESIGNED THE TWO IN-CLASS SESSIONS EACH WEEK AS LABS</a:t>
            </a:r>
          </a:p>
          <a:p>
            <a:pPr lvl="1"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WITH PROBLEMS ASSIGNED FOR ANALYSIS AND SIMULATION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000000"/>
                </a:solidFill>
                <a:effectLst/>
              </a:rPr>
              <a:t>I ASSIGNED STUDENTS TO WORK TOGETHER IN FOUR-PERSON TEAMS</a:t>
            </a:r>
          </a:p>
          <a:p>
            <a:pPr lvl="1"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EITHER AS PROPONENT OR OPPONENT OF THE EVIDENCE INVOLVED IN THE PROBLEM</a:t>
            </a:r>
          </a:p>
          <a:p>
            <a:pPr lvl="1">
              <a:defRPr/>
            </a:pPr>
            <a:r>
              <a:rPr lang="en-US" sz="2000" b="1" dirty="0" smtClean="0">
                <a:solidFill>
                  <a:srgbClr val="000000"/>
                </a:solidFill>
                <a:effectLst/>
              </a:rPr>
              <a:t>TWO MEMBERS OF EACH TEAM WERE DESIGNATED TO BE STAND-UP PRESENTERS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IN THE SIMULATION ON DAY TWO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000000"/>
                </a:solidFill>
                <a:effectLst/>
              </a:rPr>
              <a:t>I ASSIGNED ONE STUDENT FROM THE CLASS TO ACT AS WITNESS IN THE PROBLEM SCENARIO</a:t>
            </a:r>
          </a:p>
          <a:p>
            <a:pPr lvl="1"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THE WITNESS WAS FROM AMONG THE ASSIGNED GROUPS, BUT NOT FROM AMONG THE PRESENTERS</a:t>
            </a:r>
            <a:endParaRPr lang="en-US" sz="2000" b="1" dirty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193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autoUpdateAnimBg="0"/>
      <p:bldP spid="76803" grpId="0" build="p" bldLvl="5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28600"/>
            <a:ext cx="8229600" cy="6096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effectLst/>
              </a:rPr>
              <a:t>MORE BASIC STRUCTURE</a:t>
            </a:r>
            <a:endParaRPr lang="en-US" sz="3200" b="1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7680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rgbClr val="000000"/>
                </a:solidFill>
                <a:effectLst/>
              </a:rPr>
              <a:t>THE FIRST IN-CLASS SESSION COMPRISED TWO PARTS</a:t>
            </a:r>
          </a:p>
          <a:p>
            <a:pPr lvl="1"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PART ONE WAS TEAM BREAK OUT DISCUSSION AND PREPARATION</a:t>
            </a:r>
          </a:p>
          <a:p>
            <a:pPr lvl="2"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DURING THIS FIRST PART, I WANDERED AROUND AND MONITORED THE GROUPS’ PROGRESS, ANSWERING QUESTIONS, GIVING HINTS, AND TAKING NOTE OF THE GROUP DYNAMICS</a:t>
            </a:r>
          </a:p>
          <a:p>
            <a:pPr lvl="2">
              <a:defRPr/>
            </a:pPr>
            <a:r>
              <a:rPr lang="en-US" sz="1600" b="1" dirty="0" smtClean="0">
                <a:solidFill>
                  <a:srgbClr val="000000"/>
                </a:solidFill>
                <a:effectLst/>
              </a:rPr>
              <a:t>AS STATED IN THE KAHN TED LECTURE, STUDENTS TOOK THE PARTS PREDICTED</a:t>
            </a:r>
          </a:p>
          <a:p>
            <a:pPr lvl="3"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THOSE STUDENTS WHO WERE ON TOP OF THE SUBJECT MATTER LED THE OTHERS THROUGH THE PROBLEM, IN MANY INSTANCES MOVING THE GROUP TO THE SOLUTIONS I HAD HOPED FOR IN DESIGNING THE PROBLEM</a:t>
            </a:r>
          </a:p>
          <a:p>
            <a:pPr lvl="1">
              <a:defRPr/>
            </a:pPr>
            <a:r>
              <a:rPr lang="en-US" sz="2000" b="1" dirty="0" smtClean="0">
                <a:solidFill>
                  <a:srgbClr val="000000"/>
                </a:solidFill>
                <a:effectLst/>
              </a:rPr>
              <a:t>PART TWO WAS WITNESS INTERVIEW OR “DEPOSITION” AS IT DEVELOPED</a:t>
            </a:r>
          </a:p>
          <a:p>
            <a:pPr lvl="2"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THE WITNESS TOOK THE STAND AND THE REMAINING CLASS MEMBERS CONDUCTED A Q &amp; A IN THE NATURE OF AN INTERVIEW</a:t>
            </a:r>
          </a:p>
          <a:p>
            <a:pPr lvl="2">
              <a:defRPr/>
            </a:pPr>
            <a:r>
              <a:rPr lang="en-US" sz="1600" b="1" dirty="0" smtClean="0">
                <a:solidFill>
                  <a:srgbClr val="000000"/>
                </a:solidFill>
                <a:effectLst/>
              </a:rPr>
              <a:t>THIS PART OF THE WORKSHOP EVOLVED INTO SORT OF A DEPOSITION</a:t>
            </a:r>
          </a:p>
          <a:p>
            <a:pPr lvl="3"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MEANING THAT THE WITNESS’S ANSWERS WERE CONSIDERED “ON THE RECORD” FOR USE IN THE SIMULATION SESSION ON DAY TWO</a:t>
            </a:r>
          </a:p>
          <a:p>
            <a:pPr lvl="3">
              <a:defRPr/>
            </a:pPr>
            <a:r>
              <a:rPr lang="en-US" sz="1200" b="1" dirty="0" smtClean="0">
                <a:solidFill>
                  <a:srgbClr val="000000"/>
                </a:solidFill>
                <a:effectLst/>
              </a:rPr>
              <a:t>THIS PART OF THE PROCESS PROVED TO BE EXCEPTIONALLY HELPFUL</a:t>
            </a:r>
          </a:p>
          <a:p>
            <a:pPr lvl="3"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IN MOST INSTANCES, THE CLASS MEMBERS COULD HAVE GONE ON FOR LONGER THAN THE CLASS HOUR</a:t>
            </a:r>
          </a:p>
          <a:p>
            <a:pPr lvl="2">
              <a:defRPr/>
            </a:pPr>
            <a:r>
              <a:rPr lang="en-US" sz="1600" b="1" dirty="0" smtClean="0">
                <a:solidFill>
                  <a:srgbClr val="000000"/>
                </a:solidFill>
                <a:effectLst/>
              </a:rPr>
              <a:t>ALL CLASSES WERE RECORDED AND THE RECORDINGS WERE POSTED ON CLASSCASTER</a:t>
            </a:r>
          </a:p>
          <a:p>
            <a:pPr lvl="3"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SO STUDENTS COULD REVIEW THE “DEPOSITION” SESSION BEFORE COMMENCING THE SIMULATION NEXT CLASS SESSION</a:t>
            </a:r>
            <a:endParaRPr lang="en-US" sz="1200" b="1" dirty="0" smtClean="0">
              <a:solidFill>
                <a:srgbClr val="000000"/>
              </a:solidFill>
              <a:effectLst/>
            </a:endParaRPr>
          </a:p>
          <a:p>
            <a:pPr lvl="1">
              <a:defRPr/>
            </a:pPr>
            <a:endParaRPr lang="en-US" sz="2000" b="1" dirty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193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6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6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6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6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6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6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6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6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autoUpdateAnimBg="0"/>
      <p:bldP spid="76803" grpId="0" build="p" bldLvl="5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2860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effectLst/>
              </a:rPr>
              <a:t>MORE STRUCTURE: THE SIMULATION SESSION</a:t>
            </a:r>
            <a:endParaRPr lang="en-US" sz="3200" b="1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7680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rgbClr val="000000"/>
                </a:solidFill>
                <a:effectLst/>
              </a:rPr>
              <a:t>DURING THE SECOND IN-CLASS SESSION, THE CLASS MET IN A MOCK TRIAL SETTING</a:t>
            </a:r>
          </a:p>
          <a:p>
            <a:pPr lvl="1"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COUNSEL PROCEEDED TO PRESENT AND OPPOSE THE EVIDENCE INVOLVED IN THE ASSIGNED PROBLEM</a:t>
            </a:r>
          </a:p>
          <a:p>
            <a:pPr lvl="1">
              <a:defRPr/>
            </a:pPr>
            <a:r>
              <a:rPr lang="en-US" sz="2000" b="1" dirty="0" smtClean="0">
                <a:solidFill>
                  <a:srgbClr val="000000"/>
                </a:solidFill>
                <a:effectLst/>
              </a:rPr>
              <a:t>IN MANY INSTANCES, COUNSEL BEGAN BY MOVING </a:t>
            </a:r>
            <a:r>
              <a:rPr lang="en-US" sz="2000" b="1" i="1" dirty="0" smtClean="0">
                <a:solidFill>
                  <a:srgbClr val="000000"/>
                </a:solidFill>
                <a:effectLst/>
              </a:rPr>
              <a:t>IN LIMINE</a:t>
            </a:r>
            <a:r>
              <a:rPr lang="en-US" sz="2000" b="1" dirty="0" smtClean="0">
                <a:solidFill>
                  <a:srgbClr val="000000"/>
                </a:solidFill>
                <a:effectLst/>
              </a:rPr>
              <a:t>, WHICH MEANT THAT THE MAJOR PRESENTATION CONSISTED OF ARGUMENTS ON THE MOTION</a:t>
            </a:r>
          </a:p>
          <a:p>
            <a:pPr lvl="1"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BUT, IN ANY EVENT, MOST SIMULATED PROBLEMS ALSO EXTENDED INTO THE PRESENTATION OF THE EVIDENCE AND CROSS-EXAMINATION OF THE WITNESS</a:t>
            </a:r>
          </a:p>
          <a:p>
            <a:pPr lvl="1"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I DESIGNED THE SIMULATIONS TO FOCUS ON ONE MAJOR ASPECT OF A SUBJECT</a:t>
            </a:r>
          </a:p>
          <a:p>
            <a:pPr lvl="2"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SUCH AS THE DEFINITION OF HEARSAY OR THE </a:t>
            </a:r>
            <a:r>
              <a:rPr lang="en-US" sz="1600" b="1" i="1" dirty="0" smtClean="0">
                <a:solidFill>
                  <a:srgbClr val="000000"/>
                </a:solidFill>
              </a:rPr>
              <a:t>HILLMON</a:t>
            </a:r>
            <a:r>
              <a:rPr lang="en-US" sz="1600" b="1" dirty="0" smtClean="0">
                <a:solidFill>
                  <a:srgbClr val="000000"/>
                </a:solidFill>
              </a:rPr>
              <a:t> DOCTRINE IN THE STATE OF MIND EXCEPTION TO THE HEARSAY RULE</a:t>
            </a:r>
          </a:p>
        </p:txBody>
      </p:sp>
    </p:spTree>
    <p:extLst>
      <p:ext uri="{BB962C8B-B14F-4D97-AF65-F5344CB8AC3E}">
        <p14:creationId xmlns:p14="http://schemas.microsoft.com/office/powerpoint/2010/main" val="391193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autoUpdateAnimBg="0"/>
      <p:bldP spid="76803" grpId="0" build="p" bldLvl="5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3" y="2209800"/>
            <a:ext cx="7834313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04799" y="3886200"/>
            <a:ext cx="7529513" cy="8509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2800" dirty="0" smtClean="0">
                <a:latin typeface="Candara" pitchFamily="34" charset="0"/>
              </a:rPr>
              <a:t>1. </a:t>
            </a:r>
            <a:r>
              <a:rPr lang="en-US" sz="2800" dirty="0" smtClean="0">
                <a:solidFill>
                  <a:prstClr val="black"/>
                </a:solidFill>
              </a:rPr>
              <a:t>WHAT IS A BLENDED COURSE?</a:t>
            </a:r>
            <a:endParaRPr lang="en-US" sz="2800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29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2860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effectLst/>
              </a:rPr>
              <a:t>SIMULATION RESULTS</a:t>
            </a:r>
            <a:endParaRPr lang="en-US" sz="3200" b="1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7680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LEARNING BY APPLICATION OF PRINCIPLE TO CONCRETE PROBLEMS, THE CORE GOAL OF SIMULATIONS, PROVED TO BE AS REWARDING AS PREDICTED</a:t>
            </a:r>
          </a:p>
          <a:p>
            <a:pPr lvl="1">
              <a:defRPr/>
            </a:pPr>
            <a:r>
              <a:rPr lang="en-US" sz="2000" b="1" dirty="0" smtClean="0">
                <a:solidFill>
                  <a:srgbClr val="000000"/>
                </a:solidFill>
                <a:effectLst/>
              </a:rPr>
              <a:t>STUDENT RESPONSE TO THIS STRUCTURE OF AN EVIDENCE CLASS WAS EXCEPTIONALLY POSITIVE</a:t>
            </a:r>
          </a:p>
          <a:p>
            <a:pPr lvl="1"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AS ONE STUDENT PUT IT:</a:t>
            </a:r>
          </a:p>
          <a:p>
            <a:pPr lvl="2">
              <a:defRPr/>
            </a:pPr>
            <a:r>
              <a:rPr lang="en-US" sz="1600" b="1" dirty="0" smtClean="0">
                <a:solidFill>
                  <a:srgbClr val="000000"/>
                </a:solidFill>
                <a:effectLst/>
              </a:rPr>
              <a:t>“AFTER TAKING EVIDENCE IN THIS FORMAT, IT’S DIFFICULT TO IMAGINE LEARNING THE SUBJECT ANY OTHER WAY.  AFTER ARGUING THE OBJECTIONS, THE LAW IS SO MUCH EASIER TO UNDERSTAND AND REMEMBER.”</a:t>
            </a:r>
          </a:p>
          <a:p>
            <a:pPr lvl="3"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A COMMENT FROM ANONYMOUS STUDENT EVALUATIONS OF THE CLASS</a:t>
            </a:r>
            <a:endParaRPr lang="en-US" sz="1200" b="1" dirty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6715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autoUpdateAnimBg="0"/>
      <p:bldP spid="76803" grpId="0" build="p" bldLvl="5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2860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effectLst/>
              </a:rPr>
              <a:t>GRADING SIMULATIONS</a:t>
            </a:r>
            <a:endParaRPr lang="en-US" sz="3200" b="1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7680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000" b="1" dirty="0" smtClean="0">
                <a:solidFill>
                  <a:srgbClr val="000000"/>
                </a:solidFill>
                <a:effectLst/>
              </a:rPr>
              <a:t>I GRADED THE STUDENTS’ PERFORMANCES IN THE SIMULATIONS AND THAT COUNTED 15 % OF THE FINAL GRADE</a:t>
            </a:r>
          </a:p>
          <a:p>
            <a:pPr lvl="1"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I DID NOT GIVE A GRADE TO THE STUDENTS WHO PERFORMED AS WITNESSES, BUT I WISH I HAD—NEXT YEAR I PLAN TO DO SO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0000"/>
                </a:solidFill>
                <a:effectLst/>
              </a:rPr>
              <a:t>HERE IS THE GRADING GRID I USED BASED ON A SIMPLE RUBRIC THAT I DEVELOPED:</a:t>
            </a:r>
          </a:p>
          <a:p>
            <a:pPr>
              <a:defRPr/>
            </a:pPr>
            <a:endParaRPr lang="en-US" sz="2400" b="1" dirty="0" smtClean="0">
              <a:solidFill>
                <a:srgbClr val="000000"/>
              </a:solidFill>
              <a:effectLst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299917"/>
              </p:ext>
            </p:extLst>
          </p:nvPr>
        </p:nvGraphicFramePr>
        <p:xfrm>
          <a:off x="1219200" y="3200400"/>
          <a:ext cx="6080760" cy="3445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1920"/>
                <a:gridCol w="1176655"/>
                <a:gridCol w="1176655"/>
                <a:gridCol w="1176655"/>
                <a:gridCol w="1158875"/>
              </a:tblGrid>
              <a:tr h="13244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Number of points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Preparation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Clearly Unprepared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Minimally Prepared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Adequately Prepared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Well Prepared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Presentation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Ineffective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Somewhat Effective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Good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Excellent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Responsiveness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Nonresponsive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Somewhat Responsive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Adequately Responsive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Very Responsive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Analysis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 Analysis Evident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Minimal Analysis Evident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Adequate Analysis Evident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Excellent Analysis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Demeanor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Poor Demeanor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Shaky, at best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Adequate Presence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Confident and Effective Presence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531938" y="2706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15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autoUpdateAnimBg="0"/>
      <p:bldP spid="76803" grpId="0" uiExpand="1" build="p" bldLvl="5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152400"/>
            <a:ext cx="8229600" cy="6858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effectLst/>
              </a:rPr>
              <a:t>GRADING SIMULATIONS</a:t>
            </a:r>
            <a:endParaRPr lang="en-US" sz="3200" b="1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7680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838200"/>
            <a:ext cx="8229600" cy="5791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000" b="1" dirty="0" smtClean="0">
                <a:solidFill>
                  <a:srgbClr val="000000"/>
                </a:solidFill>
                <a:effectLst/>
              </a:rPr>
              <a:t>AND HERE IS HOW THE RUBRIC LOOKS ON THE MOODLE</a:t>
            </a:r>
          </a:p>
          <a:p>
            <a:pPr lvl="1"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I NEEDED SOMETHING QUICK AND FAIR AND HERE IT IS</a:t>
            </a:r>
            <a:endParaRPr lang="en-US" sz="1600" b="1" dirty="0" smtClean="0">
              <a:solidFill>
                <a:srgbClr val="000000"/>
              </a:solidFill>
              <a:effectLst/>
            </a:endParaRPr>
          </a:p>
          <a:p>
            <a:pPr lvl="1">
              <a:defRPr/>
            </a:pPr>
            <a:endParaRPr lang="en-US" sz="1600" b="1" dirty="0" smtClean="0">
              <a:solidFill>
                <a:srgbClr val="000000"/>
              </a:solidFill>
              <a:effectLst/>
            </a:endParaRPr>
          </a:p>
          <a:p>
            <a:pPr>
              <a:defRPr/>
            </a:pPr>
            <a:endParaRPr lang="en-US" sz="2400" b="1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531938" y="2706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1664744"/>
            <a:ext cx="5875058" cy="488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70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uiExpand="1" build="p" bldLvl="5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2860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effectLst/>
              </a:rPr>
              <a:t>COURSE GRADING</a:t>
            </a:r>
            <a:endParaRPr lang="en-US" sz="3200" b="1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7680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A MIDTERM, CONSISTING OF 30 MULTIPLE CHOICE QUESTIONS, COUNTED 25 % OF THE FINAL COURSE GRADE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QUIZZES, AS MENTIONED, COUNTED 10 %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SIMULATIONS, AS MENTIONED, COUNTED 15 %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THE FINAL EXAM COUNTED THE REMAINING 50 %</a:t>
            </a:r>
          </a:p>
          <a:p>
            <a:pPr lvl="1"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15 % FOR 60 MULTIPLE CHOICE QUESTIONS</a:t>
            </a:r>
          </a:p>
          <a:p>
            <a:pPr lvl="1"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35 % FOR A 2 ½ HOUR ESSAY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STUDENT COMMENTS REFLECTED SATISFATION WITH BEING ABLE TO STAY ON TOP OF THE MATERIAL THROUGH THESE COMPONENT GRADES</a:t>
            </a:r>
          </a:p>
          <a:p>
            <a:pPr lvl="1"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AND THE BELIEF THAT THE FINAL GRADE AMOUNTED TO A MORE COMPLETE EVALUATION OF STUDENTS’ UNDERSTANDING THAN A GRADE BASED 100 % ON A FINAL EXAMINATION</a:t>
            </a:r>
          </a:p>
        </p:txBody>
      </p:sp>
    </p:spTree>
    <p:extLst>
      <p:ext uri="{BB962C8B-B14F-4D97-AF65-F5344CB8AC3E}">
        <p14:creationId xmlns:p14="http://schemas.microsoft.com/office/powerpoint/2010/main" val="28610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autoUpdateAnimBg="0"/>
      <p:bldP spid="76803" grpId="0" build="p" bldLvl="5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3" y="2209800"/>
            <a:ext cx="7834313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04799" y="3886200"/>
            <a:ext cx="7529513" cy="8509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2800" dirty="0">
                <a:latin typeface="Candara" pitchFamily="34" charset="0"/>
              </a:rPr>
              <a:t>6</a:t>
            </a:r>
            <a:r>
              <a:rPr lang="en-US" sz="2800" dirty="0" smtClean="0">
                <a:latin typeface="Candara" pitchFamily="34" charset="0"/>
              </a:rPr>
              <a:t>. </a:t>
            </a:r>
            <a:r>
              <a:rPr lang="en-US" sz="2800" dirty="0" smtClean="0">
                <a:solidFill>
                  <a:prstClr val="black"/>
                </a:solidFill>
              </a:rPr>
              <a:t>COURSE PAGE</a:t>
            </a:r>
            <a:endParaRPr lang="en-US" sz="2800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92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2860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MOODLE IS THE NEW </a:t>
            </a:r>
            <a:r>
              <a:rPr lang="en-US" sz="3200" b="1" dirty="0" smtClean="0"/>
              <a:t>TWEN FOR ME</a:t>
            </a:r>
            <a:endParaRPr lang="en-US" sz="3200" b="1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7680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I DELIVERED THE COURSE TO STUDENTS VIA A MOODLE</a:t>
            </a:r>
          </a:p>
          <a:p>
            <a:pPr lvl="1"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MY TECH CONSULTANT, CRAIG GOLD, SAYS THE INSTALL IS OPEN-SOURCE AND CLOUD HOSTED, WHICH KEEPS COSTS EXCEPTIONALLY LOW AND GIVES SOLID REDUNDANCY</a:t>
            </a:r>
          </a:p>
          <a:p>
            <a:pPr lvl="1"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I HAVE BEEN USING TWEN FOR ALL MY CLASSES SINCE IT CAME INTO EXISTENCE</a:t>
            </a:r>
          </a:p>
          <a:p>
            <a:pPr lvl="2"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BUT I FOUND THE MOODLE FORMAT TO WORK BETTER FOR THIS COURSE, ESPECIALY GIVEN THE QUIZZING BUILT IN WITH GRADING</a:t>
            </a:r>
          </a:p>
          <a:p>
            <a:pPr lvl="3"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I HAVE TRIED TO WORK OUT SUCH QUIZZING ON TWEN, BUT COULD NOT GET THE SAME BENEFITS AS FROM THE MOODLE ENVIRONMENT</a:t>
            </a:r>
          </a:p>
          <a:p>
            <a:pPr lvl="2"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IN FACT, I AM TEACHING MY TRADITIONAL EVIDENCE CLASS THIS FALL WITH QUIZZING COUNTING TOWARD THE FINAL GRADE AND I AM USING THE MOODLE FORMAT FOR THAT CLASS TOO</a:t>
            </a:r>
          </a:p>
          <a:p>
            <a:pPr lvl="1"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THERE WERE NO SIGNIFICANT PROBLEMS WITH THE MOODLE PLATFORM</a:t>
            </a:r>
          </a:p>
          <a:p>
            <a:pPr lvl="2"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THE FEW QUESTIONS THAT STUDENTS HAD WERE EASILY ANSWERED</a:t>
            </a:r>
          </a:p>
          <a:p>
            <a:pPr lvl="2"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IN THE END, ONLY ONE STUDENT COMPLAINED ABOUT THE FORMAT IN THE STUDENT EVALUATIONS</a:t>
            </a:r>
          </a:p>
          <a:p>
            <a:pPr lvl="3"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BUT THAT STUDENT NEVER ASKED FOR HELP AS FAR AS I KNOW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FURTHER THE AFFIANT SAYETH NOT—AKA THE END</a:t>
            </a:r>
          </a:p>
        </p:txBody>
      </p:sp>
    </p:spTree>
    <p:extLst>
      <p:ext uri="{BB962C8B-B14F-4D97-AF65-F5344CB8AC3E}">
        <p14:creationId xmlns:p14="http://schemas.microsoft.com/office/powerpoint/2010/main" val="377351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6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6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6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6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autoUpdateAnimBg="0"/>
      <p:bldP spid="76803" grpId="0" build="p" bldLvl="5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>
                <a:effectLst/>
              </a:rPr>
              <a:t>DEFINITION</a:t>
            </a:r>
            <a:br>
              <a:rPr lang="en-US" sz="3200" b="1" dirty="0" smtClean="0">
                <a:effectLst/>
              </a:rPr>
            </a:br>
            <a:r>
              <a:rPr lang="en-US" sz="3200" b="1" dirty="0" smtClean="0"/>
              <a:t>DISTANCE LEARNING COURSE</a:t>
            </a:r>
            <a:endParaRPr lang="en-US" sz="3200" b="1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6963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cap="all" dirty="0" smtClean="0"/>
              <a:t>One that involves separation of the instructor and student, usually involving on-line activity</a:t>
            </a:r>
          </a:p>
          <a:p>
            <a:r>
              <a:rPr lang="en-US" sz="2800" b="1" cap="all" dirty="0" smtClean="0"/>
              <a:t>A </a:t>
            </a:r>
            <a:r>
              <a:rPr lang="en-US" sz="2800" b="1" cap="all" dirty="0"/>
              <a:t>course that consists of some portion thereof in which the “educational </a:t>
            </a:r>
            <a:r>
              <a:rPr lang="en-US" sz="2800" b="1" cap="all" dirty="0" smtClean="0"/>
              <a:t>process [IS] </a:t>
            </a:r>
            <a:r>
              <a:rPr lang="en-US" sz="2800" b="1" cap="all" dirty="0"/>
              <a:t>characterized by the separation, in time or place, between instructor and student.” </a:t>
            </a:r>
            <a:endParaRPr lang="en-US" sz="2800" b="1" cap="all" dirty="0" smtClean="0"/>
          </a:p>
          <a:p>
            <a:pPr lvl="1"/>
            <a:r>
              <a:rPr lang="en-US" sz="2400" b="1" cap="all" dirty="0"/>
              <a:t>ABA Standards and Rules of Approval of Law Schools, Chapter 3: Program of Legal Education, Standard </a:t>
            </a:r>
            <a:r>
              <a:rPr lang="en-US" sz="2400" b="1" cap="all" dirty="0" smtClean="0"/>
              <a:t>306(b)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autoUpdateAnimBg="0"/>
      <p:bldP spid="69635" grpId="0" build="p" bldLvl="4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effectLst/>
              </a:rPr>
              <a:t>DEFINITION</a:t>
            </a:r>
            <a:r>
              <a:rPr lang="en-US" sz="3200" b="1" dirty="0" smtClean="0"/>
              <a:t>, CONTINUED</a:t>
            </a:r>
            <a:endParaRPr lang="en-US" sz="3200" b="1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6963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A COURSE PRINCIPALLY OFFERED BY MEANS OF</a:t>
            </a:r>
          </a:p>
          <a:p>
            <a:pPr lvl="1"/>
            <a:r>
              <a:rPr lang="en-US" b="1" cap="all" dirty="0"/>
              <a:t>(1) technological transmission, including Internet, open broadcast, closed circuit, cable, microwave, or satellite transmission;</a:t>
            </a:r>
          </a:p>
          <a:p>
            <a:pPr lvl="1"/>
            <a:r>
              <a:rPr lang="en-US" b="1" cap="all" dirty="0"/>
              <a:t>(2) audio or computer conferencing;</a:t>
            </a:r>
          </a:p>
          <a:p>
            <a:pPr lvl="1"/>
            <a:r>
              <a:rPr lang="en-US" b="1" cap="all" dirty="0"/>
              <a:t>(3) video cassettes or discs; or</a:t>
            </a:r>
          </a:p>
          <a:p>
            <a:pPr lvl="1"/>
            <a:r>
              <a:rPr lang="en-US" b="1" cap="all" dirty="0"/>
              <a:t>(4) correspondence</a:t>
            </a:r>
            <a:r>
              <a:rPr lang="en-US" b="1" cap="all" dirty="0" smtClean="0"/>
              <a:t>.</a:t>
            </a:r>
            <a:endParaRPr lang="en-US" b="1" cap="all" dirty="0"/>
          </a:p>
        </p:txBody>
      </p:sp>
    </p:spTree>
    <p:extLst>
      <p:ext uri="{BB962C8B-B14F-4D97-AF65-F5344CB8AC3E}">
        <p14:creationId xmlns:p14="http://schemas.microsoft.com/office/powerpoint/2010/main" val="421945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autoUpdateAnimBg="0"/>
      <p:bldP spid="69635" grpId="0" build="p" bldLvl="4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/>
              <a:t>BLENDED (HYBRID) COURSE DISTINGUISHED</a:t>
            </a:r>
            <a:endParaRPr lang="en-US" sz="3600" b="1" dirty="0" smtClean="0">
              <a:effectLst/>
            </a:endParaRPr>
          </a:p>
        </p:txBody>
      </p:sp>
      <p:sp>
        <p:nvSpPr>
          <p:cNvPr id="7065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chemeClr val="tx2"/>
                </a:solidFill>
                <a:effectLst/>
              </a:rPr>
              <a:t>IF A COURSE IS STRUCTURED SO THAT 2/3 OR MORE OF THE “INSTRUCTION CONSISTS OF REGULAR CLASSROOM INSTRUCTION”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2"/>
                </a:solidFill>
              </a:rPr>
              <a:t>THE COURSE “SHALL NOT BE TREATED AS ‘DISTANCE EDUCATION’ FOR PURPOSES OF THE ABA STANDARDS GOVERNING DISTANCE EDUCATION”</a:t>
            </a:r>
            <a:endParaRPr lang="en-US" sz="2400" b="1" dirty="0" smtClean="0">
              <a:solidFill>
                <a:schemeClr val="tx2"/>
              </a:solidFill>
              <a:effectLst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  <a:effectLst/>
              </a:rPr>
              <a:t>HENCE A PARTIALLY ON-LINE COURSE STRUCTURED WITHIN SUCH PARAMETERS IS NOT SUBJECT TO ANY RESTRICTIONS THAT THE ACCREDITING AGENCIES IMPOSE UPON DISTANCE LEARNING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SUCH PARTIALLY ON-LINE COURSES ARE “BLENDED” COURSES BLENDING SOME ASPECTS OF DISTANCE LEARNING WITH REGULAR IN-CLASS COURSEWORK</a:t>
            </a:r>
          </a:p>
          <a:p>
            <a:pPr lvl="2">
              <a:lnSpc>
                <a:spcPct val="90000"/>
              </a:lnSpc>
            </a:pPr>
            <a:r>
              <a:rPr lang="en-US" sz="2000" b="1" dirty="0" smtClean="0">
                <a:solidFill>
                  <a:srgbClr val="000000"/>
                </a:solidFill>
                <a:effectLst/>
              </a:rPr>
              <a:t>NO SYNCHRONOUS TECHNOLOGY USED IN MY COURSE—THAT WAS LEFT FOR THE CLASSROOM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autoUpdateAnimBg="0"/>
      <p:bldP spid="70659" grpId="0" build="p" bldLvl="4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3" y="2209800"/>
            <a:ext cx="7834313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04799" y="3886200"/>
            <a:ext cx="7529513" cy="8509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2800" dirty="0">
                <a:latin typeface="Candara" pitchFamily="34" charset="0"/>
              </a:rPr>
              <a:t>2</a:t>
            </a:r>
            <a:r>
              <a:rPr lang="en-US" sz="2800" dirty="0" smtClean="0">
                <a:latin typeface="Candara" pitchFamily="34" charset="0"/>
              </a:rPr>
              <a:t>. </a:t>
            </a:r>
            <a:r>
              <a:rPr lang="en-US" sz="2800" dirty="0" smtClean="0">
                <a:solidFill>
                  <a:prstClr val="black"/>
                </a:solidFill>
              </a:rPr>
              <a:t>WHY A BLENDED COURSE?</a:t>
            </a:r>
            <a:endParaRPr lang="en-US" sz="2800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92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n-US" sz="3600" b="1" dirty="0" smtClean="0"/>
              <a:t>THE SHORT ANSWER TO WHY</a:t>
            </a:r>
            <a:endParaRPr lang="en-US" sz="2400" b="1" dirty="0" smtClean="0">
              <a:solidFill>
                <a:srgbClr val="000000"/>
              </a:solidFill>
              <a:effectLst/>
            </a:endParaRPr>
          </a:p>
        </p:txBody>
      </p:sp>
      <p:pic>
        <p:nvPicPr>
          <p:cNvPr id="4" name="Content Placeholder 3" descr="C:\Users\Normando\Documents\Data\CALI\2012 Conference\20091028ambienthighered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66800"/>
            <a:ext cx="4343400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29" y="6001583"/>
            <a:ext cx="7533879" cy="44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effectLst/>
              </a:rPr>
              <a:t>MORE WHY</a:t>
            </a:r>
            <a:endParaRPr lang="en-US" sz="2400" b="1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7373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447800"/>
            <a:ext cx="8229600" cy="48006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400" b="1" dirty="0" smtClean="0">
                <a:solidFill>
                  <a:schemeClr val="tx2"/>
                </a:solidFill>
                <a:effectLst/>
              </a:rPr>
              <a:t>TRADITIONAL TEACHING METHODS FOR EVIDENCE</a:t>
            </a:r>
          </a:p>
          <a:p>
            <a:pPr lvl="1"/>
            <a:r>
              <a:rPr lang="en-US" sz="2000" b="1" dirty="0" smtClean="0">
                <a:solidFill>
                  <a:schemeClr val="tx2"/>
                </a:solidFill>
              </a:rPr>
              <a:t>ENHANCED BY TWEN, UPLOADING</a:t>
            </a:r>
          </a:p>
          <a:p>
            <a:pPr lvl="2"/>
            <a:r>
              <a:rPr lang="en-US" sz="2000" b="1" dirty="0" smtClean="0">
                <a:solidFill>
                  <a:schemeClr val="tx2"/>
                </a:solidFill>
                <a:effectLst/>
              </a:rPr>
              <a:t>POWERPOINTS</a:t>
            </a:r>
          </a:p>
          <a:p>
            <a:pPr lvl="2"/>
            <a:r>
              <a:rPr lang="en-US" sz="2000" b="1" dirty="0" smtClean="0">
                <a:solidFill>
                  <a:schemeClr val="tx2"/>
                </a:solidFill>
              </a:rPr>
              <a:t>SUPPLEMENTAL READING MATERIALS</a:t>
            </a:r>
          </a:p>
          <a:p>
            <a:pPr lvl="2"/>
            <a:r>
              <a:rPr lang="en-US" sz="2000" b="1" dirty="0" smtClean="0">
                <a:solidFill>
                  <a:schemeClr val="tx2"/>
                </a:solidFill>
                <a:effectLst/>
              </a:rPr>
              <a:t>ASSIGNED PROBLEMS FOR SOLUTION</a:t>
            </a:r>
          </a:p>
          <a:p>
            <a:pPr lvl="3"/>
            <a:r>
              <a:rPr lang="en-US" sz="1600" b="1" dirty="0" smtClean="0">
                <a:solidFill>
                  <a:schemeClr val="tx2"/>
                </a:solidFill>
              </a:rPr>
              <a:t>OFFERING FEEDBACK AND PRIZES FOR STUENT POSTINGS</a:t>
            </a:r>
            <a:endParaRPr lang="en-US" sz="1600" b="1" dirty="0" smtClean="0">
              <a:solidFill>
                <a:schemeClr val="tx2"/>
              </a:solidFill>
              <a:effectLst/>
            </a:endParaRPr>
          </a:p>
          <a:p>
            <a:pPr lvl="2"/>
            <a:r>
              <a:rPr lang="en-US" sz="2000" b="1" dirty="0" smtClean="0">
                <a:solidFill>
                  <a:schemeClr val="tx2"/>
                </a:solidFill>
              </a:rPr>
              <a:t>SOME QUIZZES</a:t>
            </a:r>
          </a:p>
          <a:p>
            <a:pPr lvl="3"/>
            <a:r>
              <a:rPr lang="en-US" sz="1600" b="1" dirty="0" smtClean="0">
                <a:solidFill>
                  <a:schemeClr val="tx2"/>
                </a:solidFill>
                <a:effectLst/>
              </a:rPr>
              <a:t>NON-GRADED, DESIGNED TO ENHANCE LEARNING WHILE READING</a:t>
            </a:r>
          </a:p>
          <a:p>
            <a:r>
              <a:rPr lang="en-US" sz="2400" b="1" dirty="0" smtClean="0">
                <a:solidFill>
                  <a:schemeClr val="tx2"/>
                </a:solidFill>
              </a:rPr>
              <a:t>STUDENT PARTICIPATION HAS BEEN CONSISTENTLY DISAPPOINTING</a:t>
            </a:r>
          </a:p>
          <a:p>
            <a:r>
              <a:rPr lang="en-US" sz="2400" b="1" dirty="0" smtClean="0">
                <a:solidFill>
                  <a:schemeClr val="tx2"/>
                </a:solidFill>
                <a:effectLst/>
              </a:rPr>
              <a:t>IN THE BLENDED CLASS, I FOLDED THE PROBLEMS INTO QUIZZES</a:t>
            </a:r>
          </a:p>
          <a:p>
            <a:pPr lvl="1"/>
            <a:r>
              <a:rPr lang="en-US" sz="2000" b="1" dirty="0" smtClean="0">
                <a:solidFill>
                  <a:schemeClr val="tx2"/>
                </a:solidFill>
              </a:rPr>
              <a:t>REQUIRED AND GRADED</a:t>
            </a:r>
            <a:endParaRPr lang="en-US" sz="2000" b="1" dirty="0" smtClean="0">
              <a:solidFill>
                <a:srgbClr val="00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37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37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37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37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 autoUpdateAnimBg="0"/>
      <p:bldP spid="73731" grpId="0" build="p" bldLvl="5" autoUpdateAnimBg="0"/>
    </p:bldLst>
  </p:timing>
</p:sld>
</file>

<file path=ppt/theme/theme1.xml><?xml version="1.0" encoding="utf-8"?>
<a:theme xmlns:a="http://schemas.openxmlformats.org/drawingml/2006/main" name="CloudsNMG">
  <a:themeElements>
    <a:clrScheme name="CloudsNMG 12">
      <a:dk1>
        <a:srgbClr val="800000"/>
      </a:dk1>
      <a:lt1>
        <a:srgbClr val="00A2DC"/>
      </a:lt1>
      <a:dk2>
        <a:srgbClr val="990000"/>
      </a:dk2>
      <a:lt2>
        <a:srgbClr val="000066"/>
      </a:lt2>
      <a:accent1>
        <a:srgbClr val="0079A4"/>
      </a:accent1>
      <a:accent2>
        <a:srgbClr val="33CCCC"/>
      </a:accent2>
      <a:accent3>
        <a:srgbClr val="AACEEB"/>
      </a:accent3>
      <a:accent4>
        <a:srgbClr val="6C0000"/>
      </a:accent4>
      <a:accent5>
        <a:srgbClr val="AABECF"/>
      </a:accent5>
      <a:accent6>
        <a:srgbClr val="2DB9B9"/>
      </a:accent6>
      <a:hlink>
        <a:srgbClr val="FF0000"/>
      </a:hlink>
      <a:folHlink>
        <a:srgbClr val="FFCC00"/>
      </a:folHlink>
    </a:clrScheme>
    <a:fontScheme name="CloudsNMG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loudsNMG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NMG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NMG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NMG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NMG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NMG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NMG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NMG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NMG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NMG 10">
        <a:dk1>
          <a:srgbClr val="800000"/>
        </a:dk1>
        <a:lt1>
          <a:srgbClr val="00A2DC"/>
        </a:lt1>
        <a:dk2>
          <a:srgbClr val="990000"/>
        </a:dk2>
        <a:lt2>
          <a:srgbClr val="000066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6C0000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NMG 11">
        <a:dk1>
          <a:srgbClr val="800000"/>
        </a:dk1>
        <a:lt1>
          <a:srgbClr val="00A2DC"/>
        </a:lt1>
        <a:dk2>
          <a:srgbClr val="990000"/>
        </a:dk2>
        <a:lt2>
          <a:srgbClr val="000066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6C0000"/>
        </a:accent4>
        <a:accent5>
          <a:srgbClr val="AABECF"/>
        </a:accent5>
        <a:accent6>
          <a:srgbClr val="2DB9B9"/>
        </a:accent6>
        <a:hlink>
          <a:srgbClr val="0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NMG 12">
        <a:dk1>
          <a:srgbClr val="800000"/>
        </a:dk1>
        <a:lt1>
          <a:srgbClr val="00A2DC"/>
        </a:lt1>
        <a:dk2>
          <a:srgbClr val="990000"/>
        </a:dk2>
        <a:lt2>
          <a:srgbClr val="000066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6C0000"/>
        </a:accent4>
        <a:accent5>
          <a:srgbClr val="AABECF"/>
        </a:accent5>
        <a:accent6>
          <a:srgbClr val="2DB9B9"/>
        </a:accent6>
        <a:hlink>
          <a:srgbClr val="FF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loudsNMG">
  <a:themeElements>
    <a:clrScheme name="CloudsNMG 12">
      <a:dk1>
        <a:srgbClr val="800000"/>
      </a:dk1>
      <a:lt1>
        <a:srgbClr val="00A2DC"/>
      </a:lt1>
      <a:dk2>
        <a:srgbClr val="990000"/>
      </a:dk2>
      <a:lt2>
        <a:srgbClr val="000066"/>
      </a:lt2>
      <a:accent1>
        <a:srgbClr val="0079A4"/>
      </a:accent1>
      <a:accent2>
        <a:srgbClr val="33CCCC"/>
      </a:accent2>
      <a:accent3>
        <a:srgbClr val="AACEEB"/>
      </a:accent3>
      <a:accent4>
        <a:srgbClr val="6C0000"/>
      </a:accent4>
      <a:accent5>
        <a:srgbClr val="AABECF"/>
      </a:accent5>
      <a:accent6>
        <a:srgbClr val="2DB9B9"/>
      </a:accent6>
      <a:hlink>
        <a:srgbClr val="FF0000"/>
      </a:hlink>
      <a:folHlink>
        <a:srgbClr val="FFCC00"/>
      </a:folHlink>
    </a:clrScheme>
    <a:fontScheme name="CloudsNMG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loudsNMG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NMG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NMG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NMG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NMG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NMG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NMG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NMG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NMG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NMG 10">
        <a:dk1>
          <a:srgbClr val="800000"/>
        </a:dk1>
        <a:lt1>
          <a:srgbClr val="00A2DC"/>
        </a:lt1>
        <a:dk2>
          <a:srgbClr val="990000"/>
        </a:dk2>
        <a:lt2>
          <a:srgbClr val="000066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6C0000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NMG 11">
        <a:dk1>
          <a:srgbClr val="800000"/>
        </a:dk1>
        <a:lt1>
          <a:srgbClr val="00A2DC"/>
        </a:lt1>
        <a:dk2>
          <a:srgbClr val="990000"/>
        </a:dk2>
        <a:lt2>
          <a:srgbClr val="000066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6C0000"/>
        </a:accent4>
        <a:accent5>
          <a:srgbClr val="AABECF"/>
        </a:accent5>
        <a:accent6>
          <a:srgbClr val="2DB9B9"/>
        </a:accent6>
        <a:hlink>
          <a:srgbClr val="0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NMG 12">
        <a:dk1>
          <a:srgbClr val="800000"/>
        </a:dk1>
        <a:lt1>
          <a:srgbClr val="00A2DC"/>
        </a:lt1>
        <a:dk2>
          <a:srgbClr val="990000"/>
        </a:dk2>
        <a:lt2>
          <a:srgbClr val="000066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6C0000"/>
        </a:accent4>
        <a:accent5>
          <a:srgbClr val="AABECF"/>
        </a:accent5>
        <a:accent6>
          <a:srgbClr val="2DB9B9"/>
        </a:accent6>
        <a:hlink>
          <a:srgbClr val="FF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q.HearsayIntroduction">
  <a:themeElements>
    <a:clrScheme name="q.HearsayIntroduction 12">
      <a:dk1>
        <a:srgbClr val="800000"/>
      </a:dk1>
      <a:lt1>
        <a:srgbClr val="00A2DC"/>
      </a:lt1>
      <a:dk2>
        <a:srgbClr val="990000"/>
      </a:dk2>
      <a:lt2>
        <a:srgbClr val="000066"/>
      </a:lt2>
      <a:accent1>
        <a:srgbClr val="0079A4"/>
      </a:accent1>
      <a:accent2>
        <a:srgbClr val="33CCCC"/>
      </a:accent2>
      <a:accent3>
        <a:srgbClr val="AACEEB"/>
      </a:accent3>
      <a:accent4>
        <a:srgbClr val="6C0000"/>
      </a:accent4>
      <a:accent5>
        <a:srgbClr val="AABECF"/>
      </a:accent5>
      <a:accent6>
        <a:srgbClr val="2DB9B9"/>
      </a:accent6>
      <a:hlink>
        <a:srgbClr val="FF0000"/>
      </a:hlink>
      <a:folHlink>
        <a:srgbClr val="FFCC00"/>
      </a:folHlink>
    </a:clrScheme>
    <a:fontScheme name="q.HearsayIntroduc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q.HearsayIntroduction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.HearsayIntroduction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.HearsayIntroduction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.HearsayIntroduction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.HearsayIntroduction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.HearsayIntroduction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.HearsayIntroduction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.HearsayIntroduction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.HearsayIntroduction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.HearsayIntroduction 10">
        <a:dk1>
          <a:srgbClr val="800000"/>
        </a:dk1>
        <a:lt1>
          <a:srgbClr val="00A2DC"/>
        </a:lt1>
        <a:dk2>
          <a:srgbClr val="990000"/>
        </a:dk2>
        <a:lt2>
          <a:srgbClr val="000066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6C0000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.HearsayIntroduction 11">
        <a:dk1>
          <a:srgbClr val="800000"/>
        </a:dk1>
        <a:lt1>
          <a:srgbClr val="00A2DC"/>
        </a:lt1>
        <a:dk2>
          <a:srgbClr val="990000"/>
        </a:dk2>
        <a:lt2>
          <a:srgbClr val="000066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6C0000"/>
        </a:accent4>
        <a:accent5>
          <a:srgbClr val="AABECF"/>
        </a:accent5>
        <a:accent6>
          <a:srgbClr val="2DB9B9"/>
        </a:accent6>
        <a:hlink>
          <a:srgbClr val="0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.HearsayIntroduction 12">
        <a:dk1>
          <a:srgbClr val="800000"/>
        </a:dk1>
        <a:lt1>
          <a:srgbClr val="00A2DC"/>
        </a:lt1>
        <a:dk2>
          <a:srgbClr val="990000"/>
        </a:dk2>
        <a:lt2>
          <a:srgbClr val="000066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6C0000"/>
        </a:accent4>
        <a:accent5>
          <a:srgbClr val="AABECF"/>
        </a:accent5>
        <a:accent6>
          <a:srgbClr val="2DB9B9"/>
        </a:accent6>
        <a:hlink>
          <a:srgbClr val="FF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aking the Record sans narr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Making the Record sans narr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CloudsNMG</Template>
  <TotalTime>11629</TotalTime>
  <Words>2102</Words>
  <Application>Microsoft Office PowerPoint</Application>
  <PresentationFormat>On-screen Show (4:3)</PresentationFormat>
  <Paragraphs>230</Paragraphs>
  <Slides>35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CloudsNMG</vt:lpstr>
      <vt:lpstr>1_Office Theme</vt:lpstr>
      <vt:lpstr>1_CloudsNMG</vt:lpstr>
      <vt:lpstr>q.HearsayIntroduction</vt:lpstr>
      <vt:lpstr>Making the Record sans narration</vt:lpstr>
      <vt:lpstr>1_Making the Record sans narration</vt:lpstr>
      <vt:lpstr>PowerPoint Presentation</vt:lpstr>
      <vt:lpstr>PowerPoint Presentation</vt:lpstr>
      <vt:lpstr>PowerPoint Presentation</vt:lpstr>
      <vt:lpstr>DEFINITION DISTANCE LEARNING COURSE</vt:lpstr>
      <vt:lpstr>DEFINITION, CONTINUED</vt:lpstr>
      <vt:lpstr>BLENDED (HYBRID) COURSE DISTINGUISHED</vt:lpstr>
      <vt:lpstr>PowerPoint Presentation</vt:lpstr>
      <vt:lpstr>THE SHORT ANSWER TO WHY</vt:lpstr>
      <vt:lpstr>MORE WHY</vt:lpstr>
      <vt:lpstr>WHY CONCLUDED</vt:lpstr>
      <vt:lpstr>FLIPPING THE CLASSROOM</vt:lpstr>
      <vt:lpstr>PowerPoint Presentation</vt:lpstr>
      <vt:lpstr>WEEKLY COURSE STRUCTURE</vt:lpstr>
      <vt:lpstr>COURSE DURATION</vt:lpstr>
      <vt:lpstr>PowerPoint Presentation</vt:lpstr>
      <vt:lpstr>CONVERSION OF EXISTING PPTs</vt:lpstr>
      <vt:lpstr>A BIT MORE ON NARRATED POWERPOINTS</vt:lpstr>
      <vt:lpstr>A SAMPLE OF A NARRATED POWERPOINT</vt:lpstr>
      <vt:lpstr>PowerPoint Presentation</vt:lpstr>
      <vt:lpstr>QUIZ STRUCTURE</vt:lpstr>
      <vt:lpstr>MORE ON QUIZ STRUCTURE</vt:lpstr>
      <vt:lpstr>MORE ON QUIZZES</vt:lpstr>
      <vt:lpstr>QUIZ STRUCTURE CONTINUED</vt:lpstr>
      <vt:lpstr>MORE QUIZ STRUCTURE</vt:lpstr>
      <vt:lpstr>QUIZZES: FINAL POINTS</vt:lpstr>
      <vt:lpstr>5. LABS/SIMULATIONS</vt:lpstr>
      <vt:lpstr>LABS/SIMULATIONS BASIC STRUCTURE</vt:lpstr>
      <vt:lpstr>MORE BASIC STRUCTURE</vt:lpstr>
      <vt:lpstr>MORE STRUCTURE: THE SIMULATION SESSION</vt:lpstr>
      <vt:lpstr>SIMULATION RESULTS</vt:lpstr>
      <vt:lpstr>GRADING SIMULATIONS</vt:lpstr>
      <vt:lpstr>GRADING SIMULATIONS</vt:lpstr>
      <vt:lpstr>COURSE GRADING</vt:lpstr>
      <vt:lpstr>PowerPoint Presentation</vt:lpstr>
      <vt:lpstr>MOODLE IS THE NEW TWEN FOR ME</vt:lpstr>
    </vt:vector>
  </TitlesOfParts>
  <Company>Norman Garland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JUDGMENT OF SOLOMON</dc:title>
  <dc:creator>Normando</dc:creator>
  <cp:lastModifiedBy>Norman M. Garland</cp:lastModifiedBy>
  <cp:revision>260</cp:revision>
  <dcterms:created xsi:type="dcterms:W3CDTF">2002-08-01T00:22:26Z</dcterms:created>
  <dcterms:modified xsi:type="dcterms:W3CDTF">2012-06-19T20:43:50Z</dcterms:modified>
</cp:coreProperties>
</file>